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embeddedFontLst>
    <p:embeddedFont>
      <p:font typeface="Circe" panose="020B0502020203020203" pitchFamily="34" charset="-52"/>
      <p:regular r:id="rId11"/>
    </p:embeddedFont>
    <p:embeddedFont>
      <p:font typeface="Circe Light" panose="020B0402020203020203" pitchFamily="34" charset="-52"/>
      <p:regular r:id="rId12"/>
    </p:embeddedFont>
    <p:embeddedFont>
      <p:font typeface="Bahnschrift SemiBold SemiConden" panose="020B0502040204020203" pitchFamily="34" charset="0"/>
      <p:bold r:id="rId13"/>
    </p:embeddedFont>
    <p:embeddedFont>
      <p:font typeface="HelveticaInseratCyr Upright" panose="04010500000000000000" pitchFamily="82" charset="0"/>
      <p:regular r:id="rId14"/>
    </p:embeddedFont>
    <p:embeddedFont>
      <p:font typeface="Circe Bold" panose="020B0602020203020203" pitchFamily="34" charset="-52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ina" initials="P" lastIdx="1" clrIdx="0">
    <p:extLst>
      <p:ext uri="{19B8F6BF-5375-455C-9EA6-DF929625EA0E}">
        <p15:presenceInfo xmlns:p15="http://schemas.microsoft.com/office/powerpoint/2012/main" userId="4c41c0e0e4f7f80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A82"/>
    <a:srgbClr val="82CC22"/>
    <a:srgbClr val="83CC22"/>
    <a:srgbClr val="97BCFF"/>
    <a:srgbClr val="156BFF"/>
    <a:srgbClr val="C1D89A"/>
    <a:srgbClr val="97C259"/>
    <a:srgbClr val="C1E5EA"/>
    <a:srgbClr val="9ED5FB"/>
    <a:srgbClr val="4AB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22" autoAdjust="0"/>
    <p:restoredTop sz="95332" autoAdjust="0"/>
  </p:normalViewPr>
  <p:slideViewPr>
    <p:cSldViewPr snapToGrid="0">
      <p:cViewPr varScale="1">
        <p:scale>
          <a:sx n="103" d="100"/>
          <a:sy n="103" d="100"/>
        </p:scale>
        <p:origin x="138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4" d="100"/>
          <a:sy n="64" d="100"/>
        </p:scale>
        <p:origin x="3115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2ABF4-6086-4740-8331-8A1A336DAB9E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CA7854-082C-49A4-92F0-18212848EF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932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A6C46-2139-4284-BDF2-0D92192AB819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FA15B6-3A94-47B6-BA03-16D2BC1112E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38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2179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51026"/>
            <a:ext cx="9144000" cy="12926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8"/>
          <p:cNvSpPr>
            <a:spLocks noGrp="1"/>
          </p:cNvSpPr>
          <p:nvPr>
            <p:ph type="body" sz="quarter" idx="14"/>
          </p:nvPr>
        </p:nvSpPr>
        <p:spPr>
          <a:xfrm>
            <a:off x="5683624" y="5181600"/>
            <a:ext cx="5047129" cy="131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irce Bold" panose="020B0602020203020203" pitchFamily="34" charset="-52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94573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472" y="372872"/>
            <a:ext cx="841419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967318" y="2071307"/>
            <a:ext cx="7879976" cy="297582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831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3086100" y="1891144"/>
            <a:ext cx="4405313" cy="295073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4"/>
          </p:nvPr>
        </p:nvSpPr>
        <p:spPr>
          <a:xfrm>
            <a:off x="7720445" y="1891144"/>
            <a:ext cx="3857193" cy="404134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428472" y="372872"/>
            <a:ext cx="841419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9513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28472" y="372872"/>
            <a:ext cx="841419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Объект 5"/>
          <p:cNvSpPr>
            <a:spLocks noGrp="1"/>
          </p:cNvSpPr>
          <p:nvPr>
            <p:ph sz="quarter" idx="13"/>
          </p:nvPr>
        </p:nvSpPr>
        <p:spPr>
          <a:xfrm>
            <a:off x="2967318" y="2071307"/>
            <a:ext cx="7879976" cy="297582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9307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77" y="363404"/>
            <a:ext cx="9342439" cy="14433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sz="quarter" idx="10"/>
          </p:nvPr>
        </p:nvSpPr>
        <p:spPr>
          <a:xfrm>
            <a:off x="1971677" y="2170116"/>
            <a:ext cx="9342439" cy="360565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58118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Объект 9"/>
          <p:cNvSpPr>
            <a:spLocks noGrp="1"/>
          </p:cNvSpPr>
          <p:nvPr>
            <p:ph sz="quarter" idx="10"/>
          </p:nvPr>
        </p:nvSpPr>
        <p:spPr>
          <a:xfrm>
            <a:off x="1981947" y="1093694"/>
            <a:ext cx="9734550" cy="468207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1933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5293" y="376521"/>
            <a:ext cx="8507507" cy="142538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6911788" y="2174316"/>
            <a:ext cx="4769037" cy="3951987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/>
          </p:nvPr>
        </p:nvSpPr>
        <p:spPr>
          <a:xfrm>
            <a:off x="1703106" y="2174316"/>
            <a:ext cx="4697507" cy="395198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69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Объект 12"/>
          <p:cNvSpPr>
            <a:spLocks noGrp="1"/>
          </p:cNvSpPr>
          <p:nvPr>
            <p:ph sz="quarter" idx="12"/>
          </p:nvPr>
        </p:nvSpPr>
        <p:spPr>
          <a:xfrm>
            <a:off x="6858002" y="1048872"/>
            <a:ext cx="4822825" cy="507743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1" name="Объект 14"/>
          <p:cNvSpPr>
            <a:spLocks noGrp="1"/>
          </p:cNvSpPr>
          <p:nvPr>
            <p:ph sz="quarter" idx="13"/>
          </p:nvPr>
        </p:nvSpPr>
        <p:spPr>
          <a:xfrm>
            <a:off x="1801908" y="1048872"/>
            <a:ext cx="4652869" cy="507743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5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903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+ рисун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5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971677" y="363404"/>
            <a:ext cx="7199217" cy="1443319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Объект 8"/>
          <p:cNvSpPr>
            <a:spLocks noGrp="1"/>
          </p:cNvSpPr>
          <p:nvPr>
            <p:ph sz="quarter" idx="10"/>
          </p:nvPr>
        </p:nvSpPr>
        <p:spPr>
          <a:xfrm>
            <a:off x="1971678" y="2170116"/>
            <a:ext cx="5082266" cy="395618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9" name="Рисунок 2"/>
          <p:cNvSpPr>
            <a:spLocks noGrp="1"/>
          </p:cNvSpPr>
          <p:nvPr>
            <p:ph type="pic" idx="1"/>
          </p:nvPr>
        </p:nvSpPr>
        <p:spPr>
          <a:xfrm>
            <a:off x="7358744" y="2185969"/>
            <a:ext cx="4085242" cy="3940334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386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9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513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8673353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850900" y="2055820"/>
            <a:ext cx="10525312" cy="3546467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65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2179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51026"/>
            <a:ext cx="9144000" cy="12926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5683624" y="5181600"/>
            <a:ext cx="5047129" cy="131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irce Bold" panose="020B0602020203020203" pitchFamily="34" charset="-52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9650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8673353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0"/>
          </p:nvPr>
        </p:nvSpPr>
        <p:spPr>
          <a:xfrm>
            <a:off x="838200" y="2055821"/>
            <a:ext cx="10564906" cy="371745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1048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41811" y="38548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Рисунок 2"/>
          <p:cNvSpPr>
            <a:spLocks noGrp="1"/>
          </p:cNvSpPr>
          <p:nvPr>
            <p:ph type="pic" idx="1"/>
          </p:nvPr>
        </p:nvSpPr>
        <p:spPr>
          <a:xfrm>
            <a:off x="5559705" y="385483"/>
            <a:ext cx="6172200" cy="588981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9" name="Текст 3"/>
          <p:cNvSpPr>
            <a:spLocks noGrp="1"/>
          </p:cNvSpPr>
          <p:nvPr>
            <p:ph type="body" sz="half" idx="2"/>
          </p:nvPr>
        </p:nvSpPr>
        <p:spPr>
          <a:xfrm>
            <a:off x="1341811" y="1985683"/>
            <a:ext cx="3932237" cy="326763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202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2318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2971800" y="2055813"/>
            <a:ext cx="8682038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86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68231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2971800" y="2055813"/>
            <a:ext cx="4024423" cy="435133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Рисунок 3"/>
          <p:cNvSpPr>
            <a:spLocks noGrp="1"/>
          </p:cNvSpPr>
          <p:nvPr>
            <p:ph type="pic" sz="quarter" idx="10"/>
          </p:nvPr>
        </p:nvSpPr>
        <p:spPr>
          <a:xfrm>
            <a:off x="7304346" y="2055814"/>
            <a:ext cx="4125913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88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объект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Дата 3"/>
          <p:cNvSpPr>
            <a:spLocks noGrp="1"/>
          </p:cNvSpPr>
          <p:nvPr>
            <p:ph type="dt" sz="half" idx="15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294628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9" name="Объект 2"/>
          <p:cNvSpPr>
            <a:spLocks noGrp="1"/>
          </p:cNvSpPr>
          <p:nvPr>
            <p:ph idx="1"/>
          </p:nvPr>
        </p:nvSpPr>
        <p:spPr>
          <a:xfrm>
            <a:off x="838200" y="2055813"/>
            <a:ext cx="9294628" cy="407049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2939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5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09014" y="335200"/>
            <a:ext cx="7250534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Объект 2"/>
          <p:cNvSpPr>
            <a:spLocks noGrp="1"/>
          </p:cNvSpPr>
          <p:nvPr>
            <p:ph sz="half" idx="1"/>
          </p:nvPr>
        </p:nvSpPr>
        <p:spPr>
          <a:xfrm>
            <a:off x="632013" y="2312895"/>
            <a:ext cx="4675095" cy="381340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2" name="Объект 3"/>
          <p:cNvSpPr>
            <a:spLocks noGrp="1"/>
          </p:cNvSpPr>
          <p:nvPr>
            <p:ph sz="half" idx="2"/>
          </p:nvPr>
        </p:nvSpPr>
        <p:spPr>
          <a:xfrm>
            <a:off x="5593980" y="2312895"/>
            <a:ext cx="4665569" cy="381340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3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632572" y="1660760"/>
            <a:ext cx="4674533" cy="651948"/>
          </a:xfrm>
        </p:spPr>
        <p:txBody>
          <a:bodyPr>
            <a:norm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ru-RU" dirty="0" smtClean="0"/>
              <a:t>Заголовок1</a:t>
            </a:r>
            <a:endParaRPr lang="ru-RU" dirty="0"/>
          </a:p>
        </p:txBody>
      </p:sp>
      <p:sp>
        <p:nvSpPr>
          <p:cNvPr id="14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5585015" y="1660760"/>
            <a:ext cx="4674533" cy="651948"/>
          </a:xfrm>
        </p:spPr>
        <p:txBody>
          <a:bodyPr>
            <a:normAutofit/>
          </a:bodyPr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ru-RU" dirty="0" smtClean="0"/>
              <a:t>Заголовок2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2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+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9740" y="365129"/>
            <a:ext cx="7216589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546287" y="2118521"/>
            <a:ext cx="6061075" cy="4007782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1"/>
          </p:nvPr>
        </p:nvSpPr>
        <p:spPr>
          <a:xfrm>
            <a:off x="7153648" y="2118521"/>
            <a:ext cx="3298825" cy="400778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4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5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6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1859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+ текст (основно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0416" y="0"/>
            <a:ext cx="6171584" cy="6858594"/>
          </a:xfrm>
          <a:prstGeom prst="rect">
            <a:avLst/>
          </a:prstGeom>
        </p:spPr>
      </p:pic>
      <p:sp>
        <p:nvSpPr>
          <p:cNvPr id="13" name="Рисунок 5"/>
          <p:cNvSpPr>
            <a:spLocks noGrp="1"/>
          </p:cNvSpPr>
          <p:nvPr>
            <p:ph type="pic" sz="quarter" idx="13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+ текст (без рам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Рисунок 5"/>
          <p:cNvSpPr>
            <a:spLocks noGrp="1"/>
          </p:cNvSpPr>
          <p:nvPr>
            <p:ph type="pic" sz="quarter" idx="13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2595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став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3261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2179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51026"/>
            <a:ext cx="9144000" cy="12926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5683624" y="5181600"/>
            <a:ext cx="5047129" cy="131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irce Bold" panose="020B0602020203020203" pitchFamily="34" charset="-52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1712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ставки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4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3575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+ текст (выставки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Рисунок 5"/>
          <p:cNvSpPr>
            <a:spLocks noGrp="1"/>
          </p:cNvSpPr>
          <p:nvPr>
            <p:ph type="pic" sz="quarter" idx="13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1782763" y="671513"/>
            <a:ext cx="3946525" cy="554355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9059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ставки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7395" y="-594"/>
            <a:ext cx="6191527" cy="6858594"/>
          </a:xfrm>
          <a:prstGeom prst="rect">
            <a:avLst/>
          </a:prstGeom>
        </p:spPr>
      </p:pic>
      <p:sp>
        <p:nvSpPr>
          <p:cNvPr id="7" name="Рисунок 5"/>
          <p:cNvSpPr>
            <a:spLocks noGrp="1"/>
          </p:cNvSpPr>
          <p:nvPr>
            <p:ph type="pic" sz="quarter" idx="13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0658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ставки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0322" y="-594"/>
            <a:ext cx="6171678" cy="6858594"/>
          </a:xfrm>
          <a:prstGeom prst="rect">
            <a:avLst/>
          </a:prstGeom>
        </p:spPr>
      </p:pic>
      <p:sp>
        <p:nvSpPr>
          <p:cNvPr id="7" name="Рисунок 5"/>
          <p:cNvSpPr>
            <a:spLocks noGrp="1"/>
          </p:cNvSpPr>
          <p:nvPr>
            <p:ph type="pic" sz="quarter" idx="13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4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611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7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51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рты +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8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4579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рты (рисунок + текст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6847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рты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-594"/>
            <a:ext cx="6169687" cy="6858594"/>
          </a:xfrm>
          <a:prstGeom prst="rect">
            <a:avLst/>
          </a:prstGeom>
        </p:spPr>
      </p:pic>
      <p:sp>
        <p:nvSpPr>
          <p:cNvPr id="8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874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ерты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2313" y="-594"/>
            <a:ext cx="6169687" cy="6858594"/>
          </a:xfrm>
          <a:prstGeom prst="rect">
            <a:avLst/>
          </a:prstGeom>
        </p:spPr>
      </p:pic>
      <p:sp>
        <p:nvSpPr>
          <p:cNvPr id="8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20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0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минары и конферен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3978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2179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351026"/>
            <a:ext cx="9144000" cy="12926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4"/>
          </p:nvPr>
        </p:nvSpPr>
        <p:spPr>
          <a:xfrm>
            <a:off x="5683624" y="5181600"/>
            <a:ext cx="5047129" cy="131781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Circe Bold" panose="020B0602020203020203" pitchFamily="34" charset="-52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09867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минары и конференции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143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минары и конференции (рисунок + текст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156B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354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минары и конференции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-594"/>
            <a:ext cx="6162765" cy="6858594"/>
          </a:xfrm>
          <a:prstGeom prst="rect">
            <a:avLst/>
          </a:prstGeom>
        </p:spPr>
      </p:pic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97BC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81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еминары и конференции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36157" y="-594"/>
            <a:ext cx="6162765" cy="6858594"/>
          </a:xfrm>
          <a:prstGeom prst="rect">
            <a:avLst/>
          </a:prstGeom>
        </p:spPr>
      </p:pic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156BFF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274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едания клубов и встреч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0448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едания клубов и встречи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82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едания клубов и встречи (рисунок + текс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3105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едания клубов и встречи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-594"/>
            <a:ext cx="6162765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5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седания клубов и встречи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-594"/>
            <a:ext cx="6166226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5"/>
          </p:nvPr>
        </p:nvSpPr>
        <p:spPr>
          <a:xfrm>
            <a:off x="6477522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7268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клас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8207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329083" y="2766218"/>
            <a:ext cx="5311588" cy="1447194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  <a:latin typeface="Circe Bold" panose="020B0602020203020203" pitchFamily="34" charset="-52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2369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классы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0009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классы (рисунок + текс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6710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классы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0"/>
            <a:ext cx="6166005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4682" y="38305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8803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5407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стер-классы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-594"/>
            <a:ext cx="6162765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44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е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716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екции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2110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екции (рисунок + текс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4AB2C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7549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екции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0"/>
            <a:ext cx="6162765" cy="6858594"/>
          </a:xfrm>
          <a:prstGeom prst="rect">
            <a:avLst/>
          </a:prstGeom>
        </p:spPr>
      </p:pic>
      <p:sp>
        <p:nvSpPr>
          <p:cNvPr id="10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C1E5EA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4793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Лекции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9235" y="0"/>
            <a:ext cx="6166005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4AB2C6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13289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терактивные заня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950259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1273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2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7540" y="4964023"/>
            <a:ext cx="5706035" cy="1325563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accent1"/>
                </a:solidFill>
                <a:latin typeface="Circe Bold" panose="020B0602020203020203" pitchFamily="34" charset="-52"/>
              </a:defRPr>
            </a:lvl1pPr>
          </a:lstStyle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818" y="4534863"/>
            <a:ext cx="2430782" cy="2183884"/>
          </a:xfrm>
          <a:prstGeom prst="rect">
            <a:avLst/>
          </a:prstGeom>
        </p:spPr>
      </p:pic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>
          <a:xfrm>
            <a:off x="6715125" y="5172075"/>
            <a:ext cx="860425" cy="744538"/>
          </a:xfrm>
        </p:spPr>
        <p:txBody>
          <a:bodyPr>
            <a:noAutofit/>
          </a:bodyPr>
          <a:lstStyle>
            <a:lvl1pPr marL="0" indent="0" algn="ctr">
              <a:buNone/>
              <a:defRPr sz="4400">
                <a:solidFill>
                  <a:schemeClr val="accent1"/>
                </a:solidFill>
                <a:latin typeface="HelveticaInseratCyr Upright" panose="04010500000000000000" pitchFamily="82" charset="0"/>
              </a:defRPr>
            </a:lvl1pPr>
            <a:lvl2pPr>
              <a:defRPr>
                <a:solidFill>
                  <a:schemeClr val="accent1"/>
                </a:solidFill>
                <a:latin typeface="HelveticaInseratCyr Upright" panose="04010500000000000000" pitchFamily="82" charset="0"/>
              </a:defRPr>
            </a:lvl2pPr>
            <a:lvl3pPr>
              <a:defRPr>
                <a:solidFill>
                  <a:schemeClr val="accent1"/>
                </a:solidFill>
                <a:latin typeface="HelveticaInseratCyr Upright" panose="04010500000000000000" pitchFamily="82" charset="0"/>
              </a:defRPr>
            </a:lvl3pPr>
            <a:lvl4pPr>
              <a:defRPr>
                <a:solidFill>
                  <a:schemeClr val="accent1"/>
                </a:solidFill>
                <a:latin typeface="HelveticaInseratCyr Upright" panose="04010500000000000000" pitchFamily="82" charset="0"/>
              </a:defRPr>
            </a:lvl4pPr>
            <a:lvl5pPr>
              <a:defRPr>
                <a:solidFill>
                  <a:schemeClr val="accent1"/>
                </a:solidFill>
                <a:latin typeface="HelveticaInseratCyr Upright" panose="04010500000000000000" pitchFamily="82" charset="0"/>
              </a:defRPr>
            </a:lvl5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14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терактивные занятия л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Нижний колонтитул 2"/>
          <p:cNvSpPr>
            <a:spLocks noGrp="1"/>
          </p:cNvSpPr>
          <p:nvPr>
            <p:ph type="ftr" sz="quarter" idx="13"/>
          </p:nvPr>
        </p:nvSpPr>
        <p:spPr>
          <a:xfrm>
            <a:off x="3308430" y="6320699"/>
            <a:ext cx="6840638" cy="34290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Дата 3"/>
          <p:cNvSpPr>
            <a:spLocks noGrp="1"/>
          </p:cNvSpPr>
          <p:nvPr>
            <p:ph type="dt" sz="half" idx="14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68000" y="6320699"/>
            <a:ext cx="775986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972234" y="365129"/>
            <a:ext cx="7189695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74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терактивные занятия (рисунок + текс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83CC2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45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терактивные занятия (рисунок + текст)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25995" y="-594"/>
            <a:ext cx="6150800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BDEA8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2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6166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терактивные занятия (рисунок + текст)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306" y="-594"/>
            <a:ext cx="6180694" cy="6858594"/>
          </a:xfrm>
          <a:prstGeom prst="rect">
            <a:avLst/>
          </a:prstGeom>
        </p:spPr>
      </p:pic>
      <p:sp>
        <p:nvSpPr>
          <p:cNvPr id="9" name="Рисунок 5"/>
          <p:cNvSpPr>
            <a:spLocks noGrp="1"/>
          </p:cNvSpPr>
          <p:nvPr>
            <p:ph type="pic" sz="quarter" idx="16"/>
          </p:nvPr>
        </p:nvSpPr>
        <p:spPr>
          <a:xfrm>
            <a:off x="6470600" y="0"/>
            <a:ext cx="5721400" cy="6858000"/>
          </a:xfrm>
          <a:custGeom>
            <a:avLst/>
            <a:gdLst>
              <a:gd name="connsiteX0" fmla="*/ 1821179 w 5721400"/>
              <a:gd name="connsiteY0" fmla="*/ 0 h 6858000"/>
              <a:gd name="connsiteX1" fmla="*/ 5721400 w 5721400"/>
              <a:gd name="connsiteY1" fmla="*/ 0 h 6858000"/>
              <a:gd name="connsiteX2" fmla="*/ 5721400 w 5721400"/>
              <a:gd name="connsiteY2" fmla="*/ 2037144 h 6858000"/>
              <a:gd name="connsiteX3" fmla="*/ 5714478 w 5721400"/>
              <a:gd name="connsiteY3" fmla="*/ 2037144 h 6858000"/>
              <a:gd name="connsiteX4" fmla="*/ 5714478 w 5721400"/>
              <a:gd name="connsiteY4" fmla="*/ 6858000 h 6858000"/>
              <a:gd name="connsiteX5" fmla="*/ 1643088 w 5721400"/>
              <a:gd name="connsiteY5" fmla="*/ 6858000 h 6858000"/>
              <a:gd name="connsiteX6" fmla="*/ 1603274 w 5721400"/>
              <a:gd name="connsiteY6" fmla="*/ 6828473 h 6858000"/>
              <a:gd name="connsiteX7" fmla="*/ 0 w 5721400"/>
              <a:gd name="connsiteY7" fmla="*/ 3492796 h 6858000"/>
              <a:gd name="connsiteX8" fmla="*/ 1759761 w 5721400"/>
              <a:gd name="connsiteY8" fmla="*/ 410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1400" h="6858000">
                <a:moveTo>
                  <a:pt x="1821179" y="0"/>
                </a:moveTo>
                <a:lnTo>
                  <a:pt x="5721400" y="0"/>
                </a:lnTo>
                <a:lnTo>
                  <a:pt x="5721400" y="2037144"/>
                </a:lnTo>
                <a:lnTo>
                  <a:pt x="5714478" y="2037144"/>
                </a:lnTo>
                <a:lnTo>
                  <a:pt x="5714478" y="6858000"/>
                </a:lnTo>
                <a:lnTo>
                  <a:pt x="1643088" y="6858000"/>
                </a:lnTo>
                <a:lnTo>
                  <a:pt x="1603274" y="6828473"/>
                </a:lnTo>
                <a:cubicBezTo>
                  <a:pt x="629988" y="6069363"/>
                  <a:pt x="0" y="4857807"/>
                  <a:pt x="0" y="3492796"/>
                </a:cubicBezTo>
                <a:cubicBezTo>
                  <a:pt x="0" y="2055942"/>
                  <a:pt x="698048" y="789122"/>
                  <a:pt x="1759761" y="41064"/>
                </a:cubicBezTo>
                <a:close/>
              </a:path>
            </a:pathLst>
          </a:custGeom>
          <a:solidFill>
            <a:srgbClr val="82CC2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none"/>
        </p:style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604682" y="365129"/>
            <a:ext cx="4670612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0"/>
          </p:nvPr>
        </p:nvSpPr>
        <p:spPr>
          <a:xfrm>
            <a:off x="1604963" y="2070100"/>
            <a:ext cx="4213225" cy="4214813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6303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+ текст + рисунок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443318" y="365125"/>
            <a:ext cx="80772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7270750" y="1954212"/>
            <a:ext cx="3854450" cy="43656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/>
          </p:nvPr>
        </p:nvSpPr>
        <p:spPr>
          <a:xfrm>
            <a:off x="1443318" y="1954213"/>
            <a:ext cx="5513294" cy="32988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005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2680447" y="1443318"/>
            <a:ext cx="6840071" cy="34872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1889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2680447" y="1443318"/>
            <a:ext cx="6840071" cy="34872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70903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2680447" y="1443318"/>
            <a:ext cx="6840071" cy="34872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0078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Текст 8"/>
          <p:cNvSpPr>
            <a:spLocks noGrp="1"/>
          </p:cNvSpPr>
          <p:nvPr>
            <p:ph type="body" sz="quarter" idx="14"/>
          </p:nvPr>
        </p:nvSpPr>
        <p:spPr>
          <a:xfrm>
            <a:off x="2680447" y="1443318"/>
            <a:ext cx="6840071" cy="348727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05505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18" y="1100235"/>
            <a:ext cx="105156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/>
          </p:nvPr>
        </p:nvSpPr>
        <p:spPr>
          <a:xfrm>
            <a:off x="2949575" y="2608263"/>
            <a:ext cx="7906684" cy="243046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479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18" y="1100235"/>
            <a:ext cx="105156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Рисунок 4"/>
          <p:cNvSpPr>
            <a:spLocks noGrp="1"/>
          </p:cNvSpPr>
          <p:nvPr>
            <p:ph type="pic" sz="quarter" idx="13"/>
          </p:nvPr>
        </p:nvSpPr>
        <p:spPr>
          <a:xfrm>
            <a:off x="5602941" y="2698750"/>
            <a:ext cx="5974697" cy="3810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292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дложк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2318" y="1100235"/>
            <a:ext cx="10515600" cy="1325563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1524000" y="6320699"/>
            <a:ext cx="1265499" cy="342905"/>
          </a:xfrm>
        </p:spPr>
        <p:txBody>
          <a:bodyPr/>
          <a:lstStyle/>
          <a:p>
            <a:fld id="{E534DD79-B31E-4625-8F17-41558E3A130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1017084" y="6320699"/>
            <a:ext cx="444292" cy="342905"/>
          </a:xfrm>
        </p:spPr>
        <p:txBody>
          <a:bodyPr/>
          <a:lstStyle/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13"/>
          </p:nvPr>
        </p:nvSpPr>
        <p:spPr>
          <a:xfrm>
            <a:off x="2967318" y="2716213"/>
            <a:ext cx="7879976" cy="2330916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2935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AE54-7630-4CA5-A9BD-A47AFA339EE4}" type="datetime1">
              <a:rPr lang="ru-RU" smtClean="0"/>
              <a:t>23.08.2023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0D935-ECCD-4475-BD05-16ED3EB1487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29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6" r:id="rId2"/>
    <p:sldLayoutId id="2147483767" r:id="rId3"/>
    <p:sldLayoutId id="2147483768" r:id="rId4"/>
    <p:sldLayoutId id="2147483772" r:id="rId5"/>
    <p:sldLayoutId id="2147483702" r:id="rId6"/>
    <p:sldLayoutId id="2147483769" r:id="rId7"/>
    <p:sldLayoutId id="2147483770" r:id="rId8"/>
    <p:sldLayoutId id="2147483771" r:id="rId9"/>
    <p:sldLayoutId id="2147483789" r:id="rId10"/>
    <p:sldLayoutId id="2147483790" r:id="rId11"/>
    <p:sldLayoutId id="2147483791" r:id="rId12"/>
    <p:sldLayoutId id="2147483662" r:id="rId13"/>
    <p:sldLayoutId id="2147483685" r:id="rId14"/>
    <p:sldLayoutId id="2147483663" r:id="rId15"/>
    <p:sldLayoutId id="2147483698" r:id="rId16"/>
    <p:sldLayoutId id="2147483773" r:id="rId17"/>
    <p:sldLayoutId id="2147483666" r:id="rId18"/>
    <p:sldLayoutId id="2147483699" r:id="rId19"/>
    <p:sldLayoutId id="2147483774" r:id="rId20"/>
    <p:sldLayoutId id="2147483715" r:id="rId21"/>
    <p:sldLayoutId id="2147483716" r:id="rId22"/>
    <p:sldLayoutId id="2147483775" r:id="rId23"/>
    <p:sldLayoutId id="2147483679" r:id="rId24"/>
    <p:sldLayoutId id="2147483776" r:id="rId25"/>
    <p:sldLayoutId id="2147483777" r:id="rId26"/>
    <p:sldLayoutId id="2147483718" r:id="rId27"/>
    <p:sldLayoutId id="2147483779" r:id="rId28"/>
    <p:sldLayoutId id="2147483680" r:id="rId29"/>
    <p:sldLayoutId id="2147483781" r:id="rId30"/>
    <p:sldLayoutId id="2147483717" r:id="rId31"/>
    <p:sldLayoutId id="2147483719" r:id="rId32"/>
    <p:sldLayoutId id="2147483720" r:id="rId33"/>
    <p:sldLayoutId id="2147483681" r:id="rId34"/>
    <p:sldLayoutId id="2147483744" r:id="rId35"/>
    <p:sldLayoutId id="2147483765" r:id="rId36"/>
    <p:sldLayoutId id="2147483746" r:id="rId37"/>
    <p:sldLayoutId id="2147483745" r:id="rId38"/>
    <p:sldLayoutId id="2147483682" r:id="rId39"/>
    <p:sldLayoutId id="2147483747" r:id="rId40"/>
    <p:sldLayoutId id="2147483762" r:id="rId41"/>
    <p:sldLayoutId id="2147483749" r:id="rId42"/>
    <p:sldLayoutId id="2147483748" r:id="rId43"/>
    <p:sldLayoutId id="2147483752" r:id="rId44"/>
    <p:sldLayoutId id="2147483683" r:id="rId45"/>
    <p:sldLayoutId id="2147483763" r:id="rId46"/>
    <p:sldLayoutId id="2147483751" r:id="rId47"/>
    <p:sldLayoutId id="2147483750" r:id="rId48"/>
    <p:sldLayoutId id="2147483684" r:id="rId49"/>
    <p:sldLayoutId id="2147483753" r:id="rId50"/>
    <p:sldLayoutId id="2147483764" r:id="rId51"/>
    <p:sldLayoutId id="2147483755" r:id="rId52"/>
    <p:sldLayoutId id="2147483754" r:id="rId53"/>
    <p:sldLayoutId id="2147483742" r:id="rId54"/>
    <p:sldLayoutId id="2147483756" r:id="rId55"/>
    <p:sldLayoutId id="2147483782" r:id="rId56"/>
    <p:sldLayoutId id="2147483757" r:id="rId57"/>
    <p:sldLayoutId id="2147483758" r:id="rId58"/>
    <p:sldLayoutId id="2147483743" r:id="rId59"/>
    <p:sldLayoutId id="2147483759" r:id="rId60"/>
    <p:sldLayoutId id="2147483783" r:id="rId61"/>
    <p:sldLayoutId id="2147483761" r:id="rId62"/>
    <p:sldLayoutId id="2147483760" r:id="rId63"/>
    <p:sldLayoutId id="2147483787" r:id="rId64"/>
    <p:sldLayoutId id="2147483780" r:id="rId65"/>
    <p:sldLayoutId id="2147483784" r:id="rId66"/>
    <p:sldLayoutId id="2147483785" r:id="rId67"/>
    <p:sldLayoutId id="2147483786" r:id="rId68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s.spb.ru/ru/pages/o_nas/otdely_sluzhby_filialy/informatsionnyi_otdel_po_spetsialnoi_pedagogike_i_psikhologii_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tlib.gbs.spb.ru/search/result?q=%40creator+%D0%97%D0%B5%D0%BC%D1%86%D0%BE%D0%B2%D0%B0+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bs.spb.ru/ru/pages/o_nas/otdely_sluzhby_filialy/informatsionnyi_otdel_po_spetsialnoi_pedagogike_i_psikhologii_/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895927" y="1022678"/>
            <a:ext cx="4550697" cy="798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kern="0" spc="1500" dirty="0" smtClean="0">
                <a:latin typeface="Bahnschrift SemiBold SemiConden" panose="020B0502040204020203" pitchFamily="34" charset="0"/>
              </a:rPr>
              <a:t>ЗЕМЦОВА</a:t>
            </a:r>
            <a:endParaRPr lang="ru-RU" sz="1800" dirty="0">
              <a:latin typeface="Bahnschrift SemiBold SemiConden" panose="020B05020402040202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5927" y="1820699"/>
            <a:ext cx="439415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prstClr val="black"/>
                </a:solidFill>
                <a:latin typeface="Bahnschrift SemiBold SemiConden" panose="020B0502040204020203" pitchFamily="34" charset="0"/>
              </a:rPr>
              <a:t>МАРИЯ ИВАНОВНА</a:t>
            </a:r>
            <a:endParaRPr lang="ru-RU" sz="2800" dirty="0"/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82" b="89605" l="4250" r="99917">
                        <a14:foregroundMark x1="37667" y1="10000" x2="62167" y2="10282"/>
                        <a14:foregroundMark x1="71500" y1="23446" x2="71500" y2="47175"/>
                        <a14:foregroundMark x1="31500" y1="11582" x2="28000" y2="32938"/>
                        <a14:foregroundMark x1="29167" y1="54802" x2="37667" y2="70339"/>
                        <a14:foregroundMark x1="76583" y1="42429" x2="76583" y2="42429"/>
                        <a14:foregroundMark x1="77333" y1="40339" x2="77333" y2="40339"/>
                        <a14:foregroundMark x1="81250" y1="57458" x2="85917" y2="77232"/>
                        <a14:foregroundMark x1="16750" y1="76158" x2="75833" y2="75367"/>
                        <a14:foregroundMark x1="9333" y1="82486" x2="20250" y2="80395"/>
                        <a14:foregroundMark x1="60667" y1="84576" x2="89417" y2="84576"/>
                        <a14:foregroundMark x1="88583" y1="64576" x2="99917" y2="77740"/>
                        <a14:foregroundMark x1="4250" y1="82486" x2="20583" y2="85367"/>
                        <a14:foregroundMark x1="38083" y1="81412" x2="88250" y2="87514"/>
                        <a14:foregroundMark x1="26083" y1="85367" x2="26083" y2="85367"/>
                        <a14:foregroundMark x1="8917" y1="86158" x2="16750" y2="88814"/>
                        <a14:foregroundMark x1="29167" y1="83785" x2="33417" y2="84576"/>
                        <a14:foregroundMark x1="29167" y1="85650" x2="32667" y2="89605"/>
                        <a14:foregroundMark x1="36917" y1="51130" x2="47417" y2="57458"/>
                        <a14:foregroundMark x1="46667" y1="52712" x2="46667" y2="52712"/>
                        <a14:foregroundMark x1="28333" y1="57966" x2="31250" y2="60452"/>
                        <a14:foregroundMark x1="4833" y1="78136" x2="31667" y2="65254"/>
                        <a14:backgroundMark x1="90583" y1="8192" x2="94833" y2="45593"/>
                        <a14:backgroundMark x1="96417" y1="51412" x2="97583" y2="56949"/>
                        <a14:backgroundMark x1="31500" y1="5876" x2="34750" y2="4915"/>
                        <a14:backgroundMark x1="38333" y1="2599" x2="46917" y2="2486"/>
                        <a14:backgroundMark x1="37333" y1="4294" x2="37333" y2="4294"/>
                        <a14:backgroundMark x1="79417" y1="26271" x2="80167" y2="28023"/>
                      </a14:backgroundRemoval>
                    </a14:imgEffect>
                    <a14:imgEffect>
                      <a14:artisticPencilSketch trans="31000" pressure="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772"/>
          <a:stretch/>
        </p:blipFill>
        <p:spPr bwMode="auto">
          <a:xfrm>
            <a:off x="5677534" y="1022678"/>
            <a:ext cx="4648721" cy="5835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437746" y="0"/>
            <a:ext cx="57542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457200"/>
            <a:r>
              <a:rPr lang="ru-RU" sz="1200" b="1" dirty="0">
                <a:solidFill>
                  <a:prstClr val="black"/>
                </a:solidFill>
                <a:latin typeface="Arial Narrow" panose="020B0606020202030204" pitchFamily="34" charset="0"/>
              </a:rPr>
              <a:t>Информационный отдел по специальной педагогике и психологии</a:t>
            </a:r>
            <a:endParaRPr lang="ru-RU" sz="1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9245" y="3095773"/>
            <a:ext cx="42675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prstClr val="black"/>
                </a:solidFill>
                <a:latin typeface="Bahnschrift SemiBold SemiConden" panose="020B0502040204020203" pitchFamily="34" charset="0"/>
              </a:rPr>
              <a:t>120 лет со дня рождения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407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0"/>
          </p:nvPr>
        </p:nvSpPr>
        <p:spPr>
          <a:xfrm>
            <a:off x="1363111" y="410204"/>
            <a:ext cx="5379435" cy="66879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b="1" dirty="0" err="1">
                <a:latin typeface="Arial Narrow" panose="020B0606020202030204" pitchFamily="34" charset="0"/>
              </a:rPr>
              <a:t>Земцова</a:t>
            </a:r>
            <a:r>
              <a:rPr lang="ru-RU" b="1" dirty="0">
                <a:latin typeface="Arial Narrow" panose="020B0606020202030204" pitchFamily="34" charset="0"/>
              </a:rPr>
              <a:t> Мария Ивановна</a:t>
            </a:r>
          </a:p>
          <a:p>
            <a:pPr marL="0" indent="0" algn="ctr">
              <a:buNone/>
            </a:pPr>
            <a:r>
              <a:rPr lang="ru-RU" dirty="0">
                <a:latin typeface="Arial Narrow" panose="020B0606020202030204" pitchFamily="34" charset="0"/>
              </a:rPr>
              <a:t>(9.08.1903 – 28.02.1994) </a:t>
            </a: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– тифлопедагог, доктор педагогических наук, профессор. </a:t>
            </a:r>
          </a:p>
          <a:p>
            <a:pPr marL="0" indent="0" algn="just">
              <a:buNone/>
            </a:pPr>
            <a:endParaRPr lang="ru-RU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>
                <a:latin typeface="Arial Narrow" panose="020B0606020202030204" pitchFamily="34" charset="0"/>
              </a:rPr>
              <a:t>Окончила Саратовский университет, </a:t>
            </a:r>
            <a:r>
              <a:rPr lang="ru-RU" dirty="0" smtClean="0">
                <a:latin typeface="Arial Narrow" panose="020B0606020202030204" pitchFamily="34" charset="0"/>
              </a:rPr>
              <a:t>с </a:t>
            </a:r>
            <a:r>
              <a:rPr lang="ru-RU" dirty="0">
                <a:latin typeface="Arial Narrow" panose="020B0606020202030204" pitchFamily="34" charset="0"/>
              </a:rPr>
              <a:t>17 лет работала педагогом. С 1934 г. служила в ЦИЭТИН, где в годы ВОВ организовала лабораторию по обучению </a:t>
            </a:r>
            <a:r>
              <a:rPr lang="ru-RU" dirty="0" err="1">
                <a:latin typeface="Arial Narrow" panose="020B0606020202030204" pitchFamily="34" charset="0"/>
              </a:rPr>
              <a:t>военноослепших</a:t>
            </a:r>
            <a:r>
              <a:rPr lang="ru-RU" dirty="0">
                <a:latin typeface="Arial Narrow" panose="020B0606020202030204" pitchFamily="34" charset="0"/>
              </a:rPr>
              <a:t> металлообработке и курсы по подготовке незрячих телефонистов. </a:t>
            </a:r>
            <a:endParaRPr lang="ru-RU" dirty="0" smtClean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Arial Narrow" panose="020B0606020202030204" pitchFamily="34" charset="0"/>
              </a:rPr>
              <a:t>С </a:t>
            </a:r>
            <a:r>
              <a:rPr lang="ru-RU" dirty="0">
                <a:latin typeface="Arial Narrow" panose="020B0606020202030204" pitchFamily="34" charset="0"/>
              </a:rPr>
              <a:t>1948 г. более 30 лет заведовала сектором тифлопедагогики НИИ дефектологии АПН СССР. Вела общественную деятельность в ВОС как член редколлегий журналов «Дефектология» и «Советский школьник».</a:t>
            </a:r>
          </a:p>
          <a:p>
            <a:pPr marL="0" indent="0" algn="just">
              <a:buNone/>
            </a:pPr>
            <a:r>
              <a:rPr lang="ru-RU" dirty="0" smtClean="0">
                <a:latin typeface="Arial Narrow" panose="020B0606020202030204" pitchFamily="34" charset="0"/>
              </a:rPr>
              <a:t>Совместно </a:t>
            </a:r>
            <a:r>
              <a:rPr lang="ru-RU" dirty="0">
                <a:latin typeface="Arial Narrow" panose="020B0606020202030204" pitchFamily="34" charset="0"/>
              </a:rPr>
              <a:t>с другими учеными разработала систему общего образования и трудовой подготовки слепых и слабовидящих детей. Экспериментально изучала особенности познавательной деятельности незрячих детей и вопросы компенсации слепоты</a:t>
            </a:r>
            <a:r>
              <a:rPr lang="ru-RU" dirty="0" smtClean="0">
                <a:latin typeface="Arial Narrow" panose="020B0606020202030204" pitchFamily="34" charset="0"/>
              </a:rPr>
              <a:t>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09" y="1950128"/>
            <a:ext cx="5265535" cy="35275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98484" y="5283745"/>
            <a:ext cx="390196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latin typeface="Arial Narrow" panose="020B0606020202030204" pitchFamily="34" charset="0"/>
            </a:endParaRPr>
          </a:p>
          <a:p>
            <a:pPr algn="just"/>
            <a:r>
              <a:rPr lang="ru-RU" sz="1400" dirty="0">
                <a:latin typeface="Arial Narrow" panose="020B0606020202030204" pitchFamily="34" charset="0"/>
              </a:rPr>
              <a:t>М</a:t>
            </a:r>
            <a:r>
              <a:rPr lang="ru-RU" sz="1400" dirty="0" smtClean="0">
                <a:latin typeface="Arial Narrow" panose="020B0606020202030204" pitchFamily="34" charset="0"/>
              </a:rPr>
              <a:t>. И</a:t>
            </a:r>
            <a:r>
              <a:rPr lang="ru-RU" sz="1400" dirty="0">
                <a:latin typeface="Arial Narrow" panose="020B0606020202030204" pitchFamily="34" charset="0"/>
              </a:rPr>
              <a:t>. </a:t>
            </a:r>
            <a:r>
              <a:rPr lang="ru-RU" sz="1400" dirty="0" err="1">
                <a:latin typeface="Arial Narrow" panose="020B0606020202030204" pitchFamily="34" charset="0"/>
              </a:rPr>
              <a:t>Земцова</a:t>
            </a:r>
            <a:r>
              <a:rPr lang="ru-RU" sz="1400" dirty="0">
                <a:latin typeface="Arial Narrow" panose="020B0606020202030204" pitchFamily="34" charset="0"/>
              </a:rPr>
              <a:t> со старшеклассниками на уроке труда в школе-интернате для слепых </a:t>
            </a:r>
            <a:r>
              <a:rPr lang="ru-RU" sz="1400" dirty="0" smtClean="0">
                <a:latin typeface="Arial Narrow" panose="020B0606020202030204" pitchFamily="34" charset="0"/>
              </a:rPr>
              <a:t>детей, конец </a:t>
            </a:r>
            <a:r>
              <a:rPr lang="ru-RU" sz="1400" dirty="0">
                <a:latin typeface="Arial Narrow" panose="020B0606020202030204" pitchFamily="34" charset="0"/>
              </a:rPr>
              <a:t>1950-х гг</a:t>
            </a:r>
            <a:r>
              <a:rPr lang="ru-RU" sz="1400" dirty="0" smtClean="0">
                <a:latin typeface="Arial Narrow" panose="020B0606020202030204" pitchFamily="34" charset="0"/>
              </a:rPr>
              <a:t>. </a:t>
            </a:r>
            <a:endParaRPr lang="ru-RU" sz="14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45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46246" y="571313"/>
            <a:ext cx="699795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Arial Narrow" panose="020B0606020202030204" pitchFamily="34" charset="0"/>
              </a:rPr>
              <a:t>Труды М. И. </a:t>
            </a:r>
            <a:r>
              <a:rPr lang="ru-RU" sz="2200" b="1" dirty="0" err="1">
                <a:latin typeface="Arial Narrow" panose="020B0606020202030204" pitchFamily="34" charset="0"/>
              </a:rPr>
              <a:t>Земцовой</a:t>
            </a:r>
            <a:r>
              <a:rPr lang="ru-RU" sz="2200" b="1" dirty="0">
                <a:latin typeface="Arial Narrow" panose="020B0606020202030204" pitchFamily="34" charset="0"/>
              </a:rPr>
              <a:t> </a:t>
            </a:r>
            <a:br>
              <a:rPr lang="ru-RU" sz="2200" b="1" dirty="0">
                <a:latin typeface="Arial Narrow" panose="020B0606020202030204" pitchFamily="34" charset="0"/>
              </a:rPr>
            </a:br>
            <a:r>
              <a:rPr lang="ru-RU" sz="2200" b="1" dirty="0">
                <a:latin typeface="Arial Narrow" panose="020B0606020202030204" pitchFamily="34" charset="0"/>
              </a:rPr>
              <a:t>в фонде </a:t>
            </a:r>
            <a:r>
              <a:rPr lang="ru-RU" sz="2200" b="1" dirty="0" err="1" smtClean="0">
                <a:latin typeface="Arial Narrow" panose="020B0606020202030204" pitchFamily="34" charset="0"/>
              </a:rPr>
              <a:t>СПбГСЦБС</a:t>
            </a:r>
            <a:r>
              <a:rPr lang="ru-RU" sz="2200" dirty="0" smtClean="0">
                <a:latin typeface="Arial Narrow" panose="020B0606020202030204" pitchFamily="34" charset="0"/>
              </a:rPr>
              <a:t>:</a:t>
            </a:r>
            <a:endParaRPr lang="ru-RU" sz="2200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071" y="1124902"/>
            <a:ext cx="3418096" cy="55309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46246" y="1732635"/>
            <a:ext cx="6997958" cy="4376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200" dirty="0">
                <a:latin typeface="Arial Narrow" panose="020B0606020202030204" pitchFamily="34" charset="0"/>
              </a:rPr>
              <a:t>Восстановление трудоспособности и приспособление 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к </a:t>
            </a:r>
            <a:r>
              <a:rPr lang="ru-RU" sz="2200" dirty="0">
                <a:latin typeface="Arial Narrow" panose="020B0606020202030204" pitchFamily="34" charset="0"/>
              </a:rPr>
              <a:t>труду инвалидов. Сборник 3. Интеллектуальный труд </a:t>
            </a:r>
            <a:r>
              <a:rPr lang="ru-RU" sz="2200" dirty="0" smtClean="0">
                <a:latin typeface="Arial Narrow" panose="020B0606020202030204" pitchFamily="34" charset="0"/>
              </a:rPr>
              <a:t>ослепших </a:t>
            </a:r>
            <a:r>
              <a:rPr lang="ru-RU" sz="2200" dirty="0">
                <a:latin typeface="Arial Narrow" panose="020B0606020202030204" pitchFamily="34" charset="0"/>
              </a:rPr>
              <a:t>/ редактор К. М. </a:t>
            </a:r>
            <a:r>
              <a:rPr lang="ru-RU" sz="2200" dirty="0" err="1">
                <a:latin typeface="Arial Narrow" panose="020B0606020202030204" pitchFamily="34" charset="0"/>
              </a:rPr>
              <a:t>Бабанская-Бекчентеева</a:t>
            </a:r>
            <a:r>
              <a:rPr lang="ru-RU" sz="2200" dirty="0">
                <a:latin typeface="Arial Narrow" panose="020B0606020202030204" pitchFamily="34" charset="0"/>
              </a:rPr>
              <a:t> ; 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И</a:t>
            </a:r>
            <a:r>
              <a:rPr lang="ru-RU" sz="2200" dirty="0">
                <a:latin typeface="Arial Narrow" panose="020B0606020202030204" pitchFamily="34" charset="0"/>
              </a:rPr>
              <a:t>. А. </a:t>
            </a:r>
            <a:r>
              <a:rPr lang="ru-RU" sz="2200" dirty="0" err="1">
                <a:latin typeface="Arial Narrow" panose="020B0606020202030204" pitchFamily="34" charset="0"/>
              </a:rPr>
              <a:t>Арнольди</a:t>
            </a:r>
            <a:r>
              <a:rPr lang="ru-RU" sz="2200" dirty="0">
                <a:latin typeface="Arial Narrow" panose="020B0606020202030204" pitchFamily="34" charset="0"/>
              </a:rPr>
              <a:t> </a:t>
            </a:r>
            <a:r>
              <a:rPr lang="ru-RU" sz="2200" dirty="0" smtClean="0">
                <a:latin typeface="Arial Narrow" panose="020B0606020202030204" pitchFamily="34" charset="0"/>
              </a:rPr>
              <a:t>; М</a:t>
            </a:r>
            <a:r>
              <a:rPr lang="ru-RU" sz="2200" dirty="0">
                <a:latin typeface="Arial Narrow" panose="020B0606020202030204" pitchFamily="34" charset="0"/>
              </a:rPr>
              <a:t>. И. </a:t>
            </a:r>
            <a:r>
              <a:rPr lang="ru-RU" sz="2200" dirty="0" err="1"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latin typeface="Arial Narrow" panose="020B0606020202030204" pitchFamily="34" charset="0"/>
              </a:rPr>
              <a:t>. – Москва : ЦИЭТИН, 1949. – 140 с. </a:t>
            </a:r>
          </a:p>
          <a:p>
            <a:pPr algn="just">
              <a:lnSpc>
                <a:spcPct val="80000"/>
              </a:lnSpc>
            </a:pPr>
            <a:endParaRPr lang="ru-RU" sz="2200" dirty="0">
              <a:latin typeface="Arial Narrow" panose="020B0606020202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200" dirty="0">
                <a:latin typeface="Arial Narrow" panose="020B0606020202030204" pitchFamily="34" charset="0"/>
              </a:rPr>
              <a:t>Восстановление трудоспособности и приспособление 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к </a:t>
            </a:r>
            <a:r>
              <a:rPr lang="ru-RU" sz="2200" dirty="0">
                <a:latin typeface="Arial Narrow" panose="020B0606020202030204" pitchFamily="34" charset="0"/>
              </a:rPr>
              <a:t>труду инвалидов Великой Отечественной войны. Сборник 2. Обучение и трудоустройство </a:t>
            </a:r>
            <a:r>
              <a:rPr lang="ru-RU" sz="2200" dirty="0" smtClean="0">
                <a:latin typeface="Arial Narrow" panose="020B0606020202030204" pitchFamily="34" charset="0"/>
              </a:rPr>
              <a:t>военно-ослепших </a:t>
            </a:r>
            <a:r>
              <a:rPr lang="ru-RU" sz="2200" dirty="0">
                <a:latin typeface="Arial Narrow" panose="020B0606020202030204" pitchFamily="34" charset="0"/>
              </a:rPr>
              <a:t>/ редактор 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К</a:t>
            </a:r>
            <a:r>
              <a:rPr lang="ru-RU" sz="2200" dirty="0">
                <a:latin typeface="Arial Narrow" panose="020B0606020202030204" pitchFamily="34" charset="0"/>
              </a:rPr>
              <a:t>. М. </a:t>
            </a:r>
            <a:r>
              <a:rPr lang="ru-RU" sz="2200" dirty="0" err="1">
                <a:latin typeface="Arial Narrow" panose="020B0606020202030204" pitchFamily="34" charset="0"/>
              </a:rPr>
              <a:t>Бабанская-Бекчентеева</a:t>
            </a:r>
            <a:r>
              <a:rPr lang="ru-RU" sz="2200" dirty="0">
                <a:latin typeface="Arial Narrow" panose="020B0606020202030204" pitchFamily="34" charset="0"/>
              </a:rPr>
              <a:t> ; </a:t>
            </a:r>
            <a:r>
              <a:rPr lang="ru-RU" sz="2200" dirty="0" smtClean="0">
                <a:latin typeface="Arial Narrow" panose="020B0606020202030204" pitchFamily="34" charset="0"/>
              </a:rPr>
              <a:t>И</a:t>
            </a:r>
            <a:r>
              <a:rPr lang="ru-RU" sz="2200" dirty="0">
                <a:latin typeface="Arial Narrow" panose="020B0606020202030204" pitchFamily="34" charset="0"/>
              </a:rPr>
              <a:t>. А. </a:t>
            </a:r>
            <a:r>
              <a:rPr lang="ru-RU" sz="2200" dirty="0" err="1">
                <a:latin typeface="Arial Narrow" panose="020B0606020202030204" pitchFamily="34" charset="0"/>
              </a:rPr>
              <a:t>Арнольди</a:t>
            </a:r>
            <a:r>
              <a:rPr lang="ru-RU" sz="2200" dirty="0">
                <a:latin typeface="Arial Narrow" panose="020B0606020202030204" pitchFamily="34" charset="0"/>
              </a:rPr>
              <a:t> ; М. И. </a:t>
            </a:r>
            <a:r>
              <a:rPr lang="ru-RU" sz="2200" dirty="0" err="1" smtClean="0"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latin typeface="Arial Narrow" panose="020B0606020202030204" pitchFamily="34" charset="0"/>
              </a:rPr>
              <a:t>. – Москва : ЦИЭТИН, 1946. – 140 с.</a:t>
            </a:r>
          </a:p>
          <a:p>
            <a:pPr algn="just">
              <a:lnSpc>
                <a:spcPct val="80000"/>
              </a:lnSpc>
            </a:pPr>
            <a:endParaRPr lang="ru-RU" sz="2200" dirty="0">
              <a:latin typeface="Arial Narrow" panose="020B0606020202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200" dirty="0" err="1"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latin typeface="Arial Narrow" panose="020B0606020202030204" pitchFamily="34" charset="0"/>
              </a:rPr>
              <a:t> М. И. Пути компенсации слепоты в процессе познавательной и трудовой деятельности  / М. И. </a:t>
            </a:r>
            <a:r>
              <a:rPr lang="ru-RU" sz="2200" dirty="0" err="1" smtClean="0"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latin typeface="Arial Narrow" panose="020B0606020202030204" pitchFamily="34" charset="0"/>
              </a:rPr>
              <a:t>. – Москва : АПН РСФСР, 1956. – 420 с. </a:t>
            </a:r>
          </a:p>
          <a:p>
            <a:pPr algn="just">
              <a:lnSpc>
                <a:spcPct val="80000"/>
              </a:lnSpc>
            </a:pP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2453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43133" y="1101012"/>
            <a:ext cx="683311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ru-RU" sz="2200" dirty="0" err="1" smtClean="0">
                <a:latin typeface="Arial Narrow" panose="020B0606020202030204" pitchFamily="34" charset="0"/>
              </a:rPr>
              <a:t>Земцова</a:t>
            </a:r>
            <a:r>
              <a:rPr lang="ru-RU" sz="2200" dirty="0" smtClean="0">
                <a:latin typeface="Arial Narrow" panose="020B0606020202030204" pitchFamily="34" charset="0"/>
              </a:rPr>
              <a:t> </a:t>
            </a:r>
            <a:r>
              <a:rPr lang="ru-RU" sz="2200" dirty="0">
                <a:latin typeface="Arial Narrow" panose="020B0606020202030204" pitchFamily="34" charset="0"/>
              </a:rPr>
              <a:t>М. И. Учителю о детях с нарушениями зрения </a:t>
            </a:r>
            <a:r>
              <a:rPr lang="ru-RU" sz="2200" dirty="0" smtClean="0"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latin typeface="Arial Narrow" panose="020B0606020202030204" pitchFamily="34" charset="0"/>
              </a:rPr>
            </a:br>
            <a:r>
              <a:rPr lang="ru-RU" sz="2200" dirty="0" smtClean="0">
                <a:latin typeface="Arial Narrow" panose="020B0606020202030204" pitchFamily="34" charset="0"/>
              </a:rPr>
              <a:t>/ </a:t>
            </a:r>
            <a:r>
              <a:rPr lang="ru-RU" sz="2200" dirty="0">
                <a:latin typeface="Arial Narrow" panose="020B0606020202030204" pitchFamily="34" charset="0"/>
              </a:rPr>
              <a:t>М. И. </a:t>
            </a:r>
            <a:r>
              <a:rPr lang="ru-RU" sz="2200" dirty="0" err="1"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latin typeface="Arial Narrow" panose="020B0606020202030204" pitchFamily="34" charset="0"/>
              </a:rPr>
              <a:t>. – Москва : Просвещение, 1973. – 159 с. </a:t>
            </a:r>
          </a:p>
          <a:p>
            <a:pPr algn="just">
              <a:lnSpc>
                <a:spcPct val="80000"/>
              </a:lnSpc>
            </a:pPr>
            <a:endParaRPr lang="ru-RU" sz="2200" dirty="0">
              <a:latin typeface="Arial Narrow" panose="020B0606020202030204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ru-RU" sz="2200" dirty="0">
                <a:latin typeface="Arial Narrow" panose="020B0606020202030204" pitchFamily="34" charset="0"/>
              </a:rPr>
              <a:t>Книга для учителя школы слепых / под редакцией </a:t>
            </a:r>
            <a:br>
              <a:rPr lang="ru-RU" sz="2200" dirty="0">
                <a:latin typeface="Arial Narrow" panose="020B0606020202030204" pitchFamily="34" charset="0"/>
              </a:rPr>
            </a:br>
            <a:r>
              <a:rPr lang="ru-RU" sz="2200" dirty="0">
                <a:latin typeface="Arial Narrow" panose="020B0606020202030204" pitchFamily="34" charset="0"/>
              </a:rPr>
              <a:t>М. И. </a:t>
            </a:r>
            <a:r>
              <a:rPr lang="ru-RU" sz="2200" dirty="0" err="1"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latin typeface="Arial Narrow" panose="020B0606020202030204" pitchFamily="34" charset="0"/>
              </a:rPr>
              <a:t>. – Москва : </a:t>
            </a:r>
            <a:r>
              <a:rPr lang="ru-RU" sz="2200" dirty="0" err="1">
                <a:latin typeface="Arial Narrow" panose="020B0606020202030204" pitchFamily="34" charset="0"/>
              </a:rPr>
              <a:t>Учпедгиз</a:t>
            </a:r>
            <a:r>
              <a:rPr lang="ru-RU" sz="2200" dirty="0">
                <a:latin typeface="Arial Narrow" panose="020B0606020202030204" pitchFamily="34" charset="0"/>
              </a:rPr>
              <a:t>, 1962. – 362 с.</a:t>
            </a:r>
            <a:endParaRPr lang="ru-RU" sz="2200" dirty="0"/>
          </a:p>
          <a:p>
            <a:pPr lvl="0" algn="just" defTabSz="457200">
              <a:lnSpc>
                <a:spcPct val="80000"/>
              </a:lnSpc>
            </a:pPr>
            <a:endParaRPr lang="ru-RU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 defTabSz="457200">
              <a:lnSpc>
                <a:spcPct val="80000"/>
              </a:lnSpc>
            </a:pP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Некоторые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особенности обучения и развития слепых и слабовидящих детей : сборник научных статей / под редакцией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Л. И. Солнцевой. – Москва : АПН СССР, 1975. – 115 с. </a:t>
            </a:r>
          </a:p>
          <a:p>
            <a:pPr lvl="0"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Обучение и воспитание слепых детей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под редакцией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С. </a:t>
            </a: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Мякотина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– Москва :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Учпедгиз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1956. – 300 с. </a:t>
            </a:r>
          </a:p>
          <a:p>
            <a:pPr lvl="0"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03" y="1101012"/>
            <a:ext cx="3468036" cy="555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5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25689" y="1145527"/>
            <a:ext cx="6096000" cy="388414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Особенности восприятия у слепых и компенсация отсутствующего зрения при помощи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тифлотехники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: труды института Дефектологии : Известия АПН РСФСР.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Вып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90 / ответственный редактор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И. А. Соколянский. – Москва : АПН РСФСР, 1957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–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320 с. </a:t>
            </a:r>
          </a:p>
          <a:p>
            <a:pPr lvl="0"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Особенности познавательной деятельности слепых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под редакцией М.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Ю. А. Кулагина. – Москва : АПН РСФСР, 1958. – 142 с.</a:t>
            </a:r>
          </a:p>
          <a:p>
            <a:pPr lvl="0"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Подготовка учащихся школ слепых к трудовой деятельности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под редакцией М.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– Москва : АПН РСФСР, 1958. – 216 с. </a:t>
            </a: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9052" y="1145527"/>
            <a:ext cx="3454605" cy="471409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25689" y="6130412"/>
            <a:ext cx="103663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Narrow" panose="020B0606020202030204" pitchFamily="34" charset="0"/>
              </a:rPr>
              <a:t>Больше источников по </a:t>
            </a:r>
            <a:r>
              <a:rPr lang="ru-RU" dirty="0">
                <a:latin typeface="Arial Narrow" panose="020B0606020202030204" pitchFamily="34" charset="0"/>
              </a:rPr>
              <a:t>запросу </a:t>
            </a:r>
            <a:r>
              <a:rPr lang="ru-RU" dirty="0" smtClean="0">
                <a:latin typeface="Arial Narrow" panose="020B0606020202030204" pitchFamily="34" charset="0"/>
              </a:rPr>
              <a:t>в </a:t>
            </a:r>
            <a:r>
              <a:rPr lang="ru-RU" dirty="0">
                <a:latin typeface="Arial Narrow" panose="020B0606020202030204" pitchFamily="34" charset="0"/>
                <a:hlinkClick r:id="rId3"/>
              </a:rPr>
              <a:t>Информационном отделе по специальной педагогике и </a:t>
            </a:r>
            <a:r>
              <a:rPr lang="ru-RU" dirty="0" smtClean="0">
                <a:latin typeface="Arial Narrow" panose="020B0606020202030204" pitchFamily="34" charset="0"/>
                <a:hlinkClick r:id="rId3"/>
              </a:rPr>
              <a:t>психологии</a:t>
            </a:r>
            <a:r>
              <a:rPr lang="ru-RU" dirty="0" smtClean="0">
                <a:latin typeface="Arial Narrow" panose="020B0606020202030204" pitchFamily="34" charset="0"/>
              </a:rPr>
              <a:t> </a:t>
            </a:r>
            <a:br>
              <a:rPr lang="ru-RU" dirty="0" smtClean="0">
                <a:latin typeface="Arial Narrow" panose="020B0606020202030204" pitchFamily="34" charset="0"/>
              </a:rPr>
            </a:br>
            <a:r>
              <a:rPr lang="ru-RU" dirty="0" smtClean="0">
                <a:latin typeface="Arial Narrow" panose="020B0606020202030204" pitchFamily="34" charset="0"/>
              </a:rPr>
              <a:t>и в электронной библиотеке «</a:t>
            </a:r>
            <a:r>
              <a:rPr lang="ru-RU" dirty="0" smtClean="0">
                <a:latin typeface="Arial Narrow" panose="020B0606020202030204" pitchFamily="34" charset="0"/>
                <a:hlinkClick r:id="rId4"/>
              </a:rPr>
              <a:t>Коррекционная педагогика и психология</a:t>
            </a:r>
            <a:r>
              <a:rPr lang="ru-RU" dirty="0" smtClean="0">
                <a:latin typeface="Arial Narrow" panose="020B0606020202030204" pitchFamily="34" charset="0"/>
              </a:rPr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67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3681" y="454128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/>
            <a:r>
              <a:rPr lang="ru-RU" sz="2200" b="1" dirty="0">
                <a:solidFill>
                  <a:prstClr val="black"/>
                </a:solidFill>
                <a:latin typeface="Arial Narrow" panose="020B0606020202030204" pitchFamily="34" charset="0"/>
              </a:rPr>
              <a:t>Тексты о М. И. </a:t>
            </a:r>
            <a:r>
              <a:rPr lang="ru-RU" sz="2200" b="1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b="1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br>
              <a:rPr lang="ru-RU" sz="2200" b="1" dirty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200" b="1" dirty="0">
                <a:solidFill>
                  <a:prstClr val="black"/>
                </a:solidFill>
                <a:latin typeface="Arial Narrow" panose="020B0606020202030204" pitchFamily="34" charset="0"/>
              </a:rPr>
              <a:t>в фонде </a:t>
            </a:r>
            <a:r>
              <a:rPr lang="ru-RU" sz="2200" b="1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СПбГСЦБС</a:t>
            </a:r>
            <a:r>
              <a:rPr lang="ru-RU" sz="2200" b="1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:</a:t>
            </a:r>
            <a:endParaRPr lang="ru-RU" sz="2200" b="1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672" y="2055806"/>
            <a:ext cx="61740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57200">
              <a:lnSpc>
                <a:spcPct val="80000"/>
              </a:lnSpc>
            </a:pP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Выдающийся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тифлопедагог М.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И. </a:t>
            </a: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Земцова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: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биобиблиографический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указатель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РЦБС;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составитель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И.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А. Юрьева. –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Москва,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1992. – 17 с. </a:t>
            </a:r>
            <a:endParaRPr lang="ru-RU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defTabSz="457200">
              <a:lnSpc>
                <a:spcPct val="80000"/>
              </a:lnSpc>
            </a:pP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Тифлопедагог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и психолог Мария Ивановна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Земцова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// Отечественные деятели в области </a:t>
            </a: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тифлологии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/ РГБС ; составитель Н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Д.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Шапошникова ; редакторы: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/>
            </a:r>
            <a:b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</a:b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Н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С. </a:t>
            </a: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Плахина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, П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А. </a:t>
            </a: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Крупецкий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–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Москва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: РГБС, 2007. – С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33-50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</a:p>
          <a:p>
            <a:pPr algn="just" defTabSz="457200">
              <a:lnSpc>
                <a:spcPct val="80000"/>
              </a:lnSpc>
            </a:pPr>
            <a:endParaRPr lang="ru-RU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defTabSz="457200">
              <a:lnSpc>
                <a:spcPct val="80000"/>
              </a:lnSpc>
            </a:pPr>
            <a:r>
              <a:rPr lang="ru-RU" sz="2200" dirty="0" err="1" smtClean="0">
                <a:solidFill>
                  <a:prstClr val="black"/>
                </a:solidFill>
                <a:latin typeface="Arial Narrow" panose="020B0606020202030204" pitchFamily="34" charset="0"/>
              </a:rPr>
              <a:t>Тупоногов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Б. К. Школа М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И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/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Б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Тупоногов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// Вестник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тифлологии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–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Москва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– 2009. – №1. – С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 4-9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</a:t>
            </a:r>
            <a:endParaRPr lang="ru-RU" sz="22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algn="just" defTabSz="457200">
              <a:lnSpc>
                <a:spcPct val="80000"/>
              </a:lnSpc>
            </a:pPr>
            <a:endParaRPr lang="ru-RU" sz="14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915" t="5592" r="8124" b="5330"/>
          <a:stretch/>
        </p:blipFill>
        <p:spPr>
          <a:xfrm>
            <a:off x="8216115" y="1101011"/>
            <a:ext cx="3661754" cy="500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2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72343" y="1337640"/>
            <a:ext cx="6096000" cy="36132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Федорова М. А. Научные труды М.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Земцовой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 как фундаментальная часть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отечественной тифлопедагогики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/ М. А. Федорова // Роль психологических знаний в решении актуальных научно-практических проблем тифлопедагогики / РГПУ им. А. И. Герцена ; Кафедра тифлопедагогики ; автор-составитель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Г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В. Никулина [и др.] ; научный редактор В. К. Рогушин. – Санкт-Петербург : Новая библиотека, 2003. – С. 42-46. </a:t>
            </a:r>
          </a:p>
          <a:p>
            <a:pPr lvl="0" algn="just" defTabSz="457200">
              <a:lnSpc>
                <a:spcPct val="80000"/>
              </a:lnSpc>
            </a:pP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lvl="0" algn="just" defTabSz="457200">
              <a:lnSpc>
                <a:spcPct val="80000"/>
              </a:lnSpc>
            </a:pP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Человек долга и чести : сборник статей /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ВОС ; 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[составители: А. И. </a:t>
            </a:r>
            <a:r>
              <a:rPr lang="ru-RU" sz="2200" dirty="0" err="1">
                <a:solidFill>
                  <a:prstClr val="black"/>
                </a:solidFill>
                <a:latin typeface="Arial Narrow" panose="020B0606020202030204" pitchFamily="34" charset="0"/>
              </a:rPr>
              <a:t>Сизова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r>
              <a:rPr lang="ru-RU" sz="2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</a:t>
            </a:r>
            <a:r>
              <a:rPr lang="ru-RU" sz="2200" dirty="0">
                <a:solidFill>
                  <a:prstClr val="black"/>
                </a:solidFill>
                <a:latin typeface="Arial Narrow" panose="020B0606020202030204" pitchFamily="34" charset="0"/>
              </a:rPr>
              <a:t>. И. Солнцева]. – Москва, 1990. – 23 с.</a:t>
            </a:r>
            <a:endParaRPr lang="ru-RU" sz="2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637" t="2323" r="11486" b="7089"/>
          <a:stretch/>
        </p:blipFill>
        <p:spPr>
          <a:xfrm>
            <a:off x="8265620" y="970382"/>
            <a:ext cx="3649571" cy="53837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72343" y="6488668"/>
            <a:ext cx="101454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Narrow" panose="020B0606020202030204" pitchFamily="34" charset="0"/>
              </a:rPr>
              <a:t>Больше источников по запросу в </a:t>
            </a:r>
            <a:r>
              <a:rPr lang="ru-RU" dirty="0">
                <a:latin typeface="Arial Narrow" panose="020B0606020202030204" pitchFamily="34" charset="0"/>
                <a:hlinkClick r:id="rId3"/>
              </a:rPr>
              <a:t>Информационном отделе по специальной педагогике и психологии</a:t>
            </a:r>
            <a:r>
              <a:rPr lang="ru-RU" dirty="0">
                <a:latin typeface="Arial Narrow" panose="020B0606020202030204" pitchFamily="34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69530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Точки Зрения">
  <a:themeElements>
    <a:clrScheme name="Основ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450"/>
      </a:accent1>
      <a:accent2>
        <a:srgbClr val="9D86FC"/>
      </a:accent2>
      <a:accent3>
        <a:srgbClr val="DC4699"/>
      </a:accent3>
      <a:accent4>
        <a:srgbClr val="FDB913"/>
      </a:accent4>
      <a:accent5>
        <a:srgbClr val="3D11FC"/>
      </a:accent5>
      <a:accent6>
        <a:srgbClr val="F25917"/>
      </a:accent6>
      <a:hlink>
        <a:srgbClr val="0563C1"/>
      </a:hlink>
      <a:folHlink>
        <a:srgbClr val="954F72"/>
      </a:folHlink>
    </a:clrScheme>
    <a:fontScheme name="Основная">
      <a:majorFont>
        <a:latin typeface="Circe Light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снов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450"/>
      </a:accent1>
      <a:accent2>
        <a:srgbClr val="9D86FC"/>
      </a:accent2>
      <a:accent3>
        <a:srgbClr val="DC4699"/>
      </a:accent3>
      <a:accent4>
        <a:srgbClr val="FDB913"/>
      </a:accent4>
      <a:accent5>
        <a:srgbClr val="156BFF"/>
      </a:accent5>
      <a:accent6>
        <a:srgbClr val="F25917"/>
      </a:accent6>
      <a:hlink>
        <a:srgbClr val="0563C1"/>
      </a:hlink>
      <a:folHlink>
        <a:srgbClr val="954F72"/>
      </a:folHlink>
    </a:clrScheme>
    <a:fontScheme name="Основная">
      <a:majorFont>
        <a:latin typeface="Circe Light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Основ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F450"/>
      </a:accent1>
      <a:accent2>
        <a:srgbClr val="9D86FC"/>
      </a:accent2>
      <a:accent3>
        <a:srgbClr val="DC4699"/>
      </a:accent3>
      <a:accent4>
        <a:srgbClr val="FDB913"/>
      </a:accent4>
      <a:accent5>
        <a:srgbClr val="156BFF"/>
      </a:accent5>
      <a:accent6>
        <a:srgbClr val="F25917"/>
      </a:accent6>
      <a:hlink>
        <a:srgbClr val="0563C1"/>
      </a:hlink>
      <a:folHlink>
        <a:srgbClr val="954F72"/>
      </a:folHlink>
    </a:clrScheme>
    <a:fontScheme name="Основная">
      <a:majorFont>
        <a:latin typeface="Circe Light"/>
        <a:ea typeface=""/>
        <a:cs typeface=""/>
      </a:majorFont>
      <a:minorFont>
        <a:latin typeface="Circ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3229</TotalTime>
  <Words>800</Words>
  <Application>Microsoft Office PowerPoint</Application>
  <PresentationFormat>Широкоэкранный</PresentationFormat>
  <Paragraphs>42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Circe</vt:lpstr>
      <vt:lpstr>Circe Light</vt:lpstr>
      <vt:lpstr>Bahnschrift SemiBold SemiConden</vt:lpstr>
      <vt:lpstr>HelveticaInseratCyr Upright</vt:lpstr>
      <vt:lpstr>Circe Bold</vt:lpstr>
      <vt:lpstr>Arial Narrow</vt:lpstr>
      <vt:lpstr>Тема Точки Зрения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Polina;Анастасия Дмитриева</dc:creator>
  <cp:lastModifiedBy>Баранова Татьяна Юрьевна</cp:lastModifiedBy>
  <cp:revision>113</cp:revision>
  <dcterms:created xsi:type="dcterms:W3CDTF">2020-09-15T08:25:18Z</dcterms:created>
  <dcterms:modified xsi:type="dcterms:W3CDTF">2023-08-23T11:32:09Z</dcterms:modified>
</cp:coreProperties>
</file>