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6" r:id="rId1"/>
  </p:sldMasterIdLst>
  <p:notesMasterIdLst>
    <p:notesMasterId r:id="rId18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76" r:id="rId15"/>
    <p:sldId id="277" r:id="rId16"/>
    <p:sldId id="278" r:id="rId17"/>
  </p:sldIdLst>
  <p:sldSz cx="12192000" cy="6858000"/>
  <p:notesSz cx="6858000" cy="9144000"/>
  <p:embeddedFontLst>
    <p:embeddedFont>
      <p:font typeface="Helvetica Neue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e7ad1a11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0e7ad1a11b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10e7ad1a11b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0e7ad1a11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10e7ad1a11b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g10e7ad1a11b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0e7ad1a11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0e7ad1a11b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g10e7ad1a11b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ru-RU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87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0e7ad1a1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0e7ad1a11b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10e7ad1a11b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0e7ad1a1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0e7ad1a11b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g10e7ad1a11b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0e7ad1a11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0e7ad1a11b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10e7ad1a11b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0e7ad1a11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0e7ad1a11b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8" name="Google Shape;448;g10e7ad1a11b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0e7ad1a11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0e7ad1a11b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6" name="Google Shape;456;g10e7ad1a11b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0e7ad1a11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0e7ad1a11b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10e7ad1a11b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0e7ad1a11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0e7ad1a11b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10e7ad1a11b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1">
  <p:cSld name="Титульный слайд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1122366"/>
            <a:ext cx="9144000" cy="221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3351026"/>
            <a:ext cx="9144000" cy="129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2"/>
          </p:nvPr>
        </p:nvSpPr>
        <p:spPr>
          <a:xfrm>
            <a:off x="5683624" y="5181600"/>
            <a:ext cx="5047129" cy="131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ложка4">
  <p:cSld name="Подложка4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428472" y="372872"/>
            <a:ext cx="84141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2967318" y="2071307"/>
            <a:ext cx="7879976" cy="297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ложка5">
  <p:cSld name="Подложка5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3086100" y="1891144"/>
            <a:ext cx="4405313" cy="295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>
            <a:spLocks noGrp="1"/>
          </p:cNvSpPr>
          <p:nvPr>
            <p:ph type="pic" idx="2"/>
          </p:nvPr>
        </p:nvSpPr>
        <p:spPr>
          <a:xfrm>
            <a:off x="7720445" y="1891144"/>
            <a:ext cx="3857193" cy="4041343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428472" y="372872"/>
            <a:ext cx="84141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ложка6">
  <p:cSld name="Подложка6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28472" y="372872"/>
            <a:ext cx="84141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2967318" y="2071307"/>
            <a:ext cx="7879976" cy="2975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1971677" y="363404"/>
            <a:ext cx="9342439" cy="144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1971677" y="2170116"/>
            <a:ext cx="9342439" cy="360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">
  <p:cSld name="Объект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1981947" y="1093694"/>
            <a:ext cx="9734550" cy="468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+ рисунок">
  <p:cSld name="Текст + рисунок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2465293" y="376521"/>
            <a:ext cx="8507507" cy="1425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6911788" y="2174316"/>
            <a:ext cx="4769037" cy="3951987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1703106" y="2174316"/>
            <a:ext cx="4697507" cy="395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>
  <p:cSld name="Два объекта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6858002" y="1048872"/>
            <a:ext cx="4822825" cy="507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2"/>
          </p:nvPr>
        </p:nvSpPr>
        <p:spPr>
          <a:xfrm>
            <a:off x="1801908" y="1048872"/>
            <a:ext cx="4652869" cy="5077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 + рисунок 2">
  <p:cSld name="Текст + рисунок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971677" y="363404"/>
            <a:ext cx="7199217" cy="144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1971678" y="2170116"/>
            <a:ext cx="5082266" cy="395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>
            <a:spLocks noGrp="1"/>
          </p:cNvSpPr>
          <p:nvPr>
            <p:ph type="pic" idx="2"/>
          </p:nvPr>
        </p:nvSpPr>
        <p:spPr>
          <a:xfrm>
            <a:off x="7358744" y="2185969"/>
            <a:ext cx="4085242" cy="394033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>
  <p:cSld name="Рисунок с подписью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текст">
  <p:cSld name="Заголовок + текст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86733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850900" y="2055820"/>
            <a:ext cx="10525312" cy="354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2">
  <p:cSld name="Титульный слайд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1524000" y="1122366"/>
            <a:ext cx="9144000" cy="221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1524000" y="3351026"/>
            <a:ext cx="9144000" cy="129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5683624" y="5181600"/>
            <a:ext cx="5047129" cy="131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объект">
  <p:cSld name="Заголовок + объект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867335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838200" y="2055821"/>
            <a:ext cx="10564906" cy="371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 2">
  <p:cSld name="Рисунок с подписью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1341811" y="385483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>
            <a:spLocks noGrp="1"/>
          </p:cNvSpPr>
          <p:nvPr>
            <p:ph type="pic" idx="2"/>
          </p:nvPr>
        </p:nvSpPr>
        <p:spPr>
          <a:xfrm>
            <a:off x="5559705" y="385483"/>
            <a:ext cx="6172200" cy="5889811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1341811" y="1985683"/>
            <a:ext cx="3932237" cy="326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текст 2">
  <p:cSld name="Заголовок + текст 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6823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2971800" y="2055813"/>
            <a:ext cx="8682038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текст + рисунок">
  <p:cSld name="Заголовок + текст + рисунок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6823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2971800" y="2055813"/>
            <a:ext cx="402442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>
            <a:spLocks noGrp="1"/>
          </p:cNvSpPr>
          <p:nvPr>
            <p:ph type="pic" idx="2"/>
          </p:nvPr>
        </p:nvSpPr>
        <p:spPr>
          <a:xfrm>
            <a:off x="7304346" y="2055814"/>
            <a:ext cx="4125913" cy="435133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объект 3">
  <p:cSld name="Заголовок + объект 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2946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838200" y="2055813"/>
            <a:ext cx="9294628" cy="4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3009014" y="335200"/>
            <a:ext cx="725053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632013" y="2312895"/>
            <a:ext cx="4675095" cy="381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2"/>
          </p:nvPr>
        </p:nvSpPr>
        <p:spPr>
          <a:xfrm>
            <a:off x="5593980" y="2312895"/>
            <a:ext cx="4665569" cy="381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3"/>
          </p:nvPr>
        </p:nvSpPr>
        <p:spPr>
          <a:xfrm>
            <a:off x="632572" y="1660760"/>
            <a:ext cx="4674533" cy="65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4"/>
          </p:nvPr>
        </p:nvSpPr>
        <p:spPr>
          <a:xfrm>
            <a:off x="5585015" y="1660760"/>
            <a:ext cx="4674533" cy="65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+ текст">
  <p:cSld name="Рисунок + текст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2859740" y="365129"/>
            <a:ext cx="72165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>
            <a:spLocks noGrp="1"/>
          </p:cNvSpPr>
          <p:nvPr>
            <p:ph type="pic" idx="2"/>
          </p:nvPr>
        </p:nvSpPr>
        <p:spPr>
          <a:xfrm>
            <a:off x="546287" y="2118521"/>
            <a:ext cx="6061075" cy="4007782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7153648" y="2118521"/>
            <a:ext cx="3298825" cy="400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+ текст (основной)">
  <p:cSld name="Рисунок + текст (основной)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0416" y="0"/>
            <a:ext cx="6171584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rgbClr val="FFFAB9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+ текст (без рамки)">
  <p:cSld name="Рисунок + текст (без рамки)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ыставки">
  <p:cSld name="Выставки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3">
  <p:cSld name="Титульный слайд3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ctrTitle"/>
          </p:nvPr>
        </p:nvSpPr>
        <p:spPr>
          <a:xfrm>
            <a:off x="1524000" y="1122366"/>
            <a:ext cx="9144000" cy="221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524000" y="3351026"/>
            <a:ext cx="9144000" cy="129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5683624" y="5181600"/>
            <a:ext cx="5047129" cy="131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ыставки + лого">
  <p:cSld name="Выставки + лого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+ текст (выставки)">
  <p:cSld name="Рисунок + текст (выставки)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1782763" y="671513"/>
            <a:ext cx="3946525" cy="554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ыставки (рисунок + текст) 2">
  <p:cSld name="Выставки (рисунок + текст) 2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7395" y="-594"/>
            <a:ext cx="619152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rgbClr val="D6CDFD"/>
          </a:solidFill>
          <a:ln>
            <a:noFill/>
          </a:ln>
        </p:spPr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ыставки (рисунок + текст) 3">
  <p:cSld name="Выставки (рисунок + текст) 3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0322" y="-594"/>
            <a:ext cx="6171678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5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219" name="Google Shape;219;p35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церты">
  <p:cSld name="Концерты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6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церты + лого">
  <p:cSld name="Концерты + лого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7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церты (рисунок + текст) ">
  <p:cSld name="Концерты (рисунок + текст) 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8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36" name="Google Shape;236;p38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8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церты (рисунок + текст) 2">
  <p:cSld name="Концерты (рисунок + текст) 2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-594"/>
            <a:ext cx="616968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9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rgbClr val="FFE29E"/>
          </a:solidFill>
          <a:ln>
            <a:noFill/>
          </a:ln>
        </p:spPr>
      </p:sp>
      <p:sp>
        <p:nvSpPr>
          <p:cNvPr id="242" name="Google Shape;242;p39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9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церты (рисунок + текст) 3">
  <p:cSld name="Концерты (рисунок + текст) 3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2313" y="-594"/>
            <a:ext cx="6169687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0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48" name="Google Shape;248;p40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0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минары и конференции">
  <p:cSld name="Семинары и конференции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1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1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1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1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4">
  <p:cSld name="Титульный слайд4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ctrTitle"/>
          </p:nvPr>
        </p:nvSpPr>
        <p:spPr>
          <a:xfrm>
            <a:off x="1524000" y="1122366"/>
            <a:ext cx="9144000" cy="221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>
            <a:off x="1524000" y="3351026"/>
            <a:ext cx="9144000" cy="129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5683624" y="5181600"/>
            <a:ext cx="5047129" cy="131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минары и конференции лого">
  <p:cSld name="Семинары и конференции лого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2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2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2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1" name="Google Shape;261;p42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минары и конференции (рисунок + текст) ">
  <p:cSld name="Семинары и конференции (рисунок + текст) 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3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3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43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rgbClr val="156BFF"/>
          </a:solidFill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минары и конференции (рисунок + текст) 2">
  <p:cSld name="Семинары и конференции (рисунок + текст) 2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-594"/>
            <a:ext cx="616276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4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4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4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rgbClr val="97BCFF"/>
          </a:solidFill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минары и конференции (рисунок + текст) 3">
  <p:cSld name="Семинары и конференции (рисунок + текст) 3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5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6" name="Google Shape;27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6157" y="-594"/>
            <a:ext cx="616276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5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45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rgbClr val="156BFF"/>
          </a:solidFill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седания клубов и встречи">
  <p:cSld name="Заседания клубов и встречи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6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6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46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6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седания клубов и встречи лого">
  <p:cSld name="Заседания клубов и встречи лого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7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7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7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0" name="Google Shape;290;p47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седания клубов и встречи (рисунок + текст)">
  <p:cSld name="Заседания клубов и встречи (рисунок + текст)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8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294" name="Google Shape;294;p48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8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седания клубов и встречи (рисунок + текст) 2">
  <p:cSld name="Заседания клубов и встречи (рисунок + текст) 2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-594"/>
            <a:ext cx="616276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9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F1B3D5"/>
          </a:solidFill>
          <a:ln>
            <a:noFill/>
          </a:ln>
        </p:spPr>
      </p:sp>
      <p:sp>
        <p:nvSpPr>
          <p:cNvPr id="300" name="Google Shape;300;p49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9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седания клубов и встречи (рисунок + текст) 3">
  <p:cSld name="Заседания клубов и встречи (рисунок + текст) 3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-594"/>
            <a:ext cx="6166226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0"/>
          <p:cNvSpPr>
            <a:spLocks noGrp="1"/>
          </p:cNvSpPr>
          <p:nvPr>
            <p:ph type="pic" idx="2"/>
          </p:nvPr>
        </p:nvSpPr>
        <p:spPr>
          <a:xfrm>
            <a:off x="6477522" y="0"/>
            <a:ext cx="5721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306" name="Google Shape;306;p50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0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стер-классы">
  <p:cSld name="Мастер-классы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1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1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51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51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329083" y="2766218"/>
            <a:ext cx="5311588" cy="1447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стер-классы лого">
  <p:cSld name="Мастер-классы лого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2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2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2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9" name="Google Shape;319;p52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стер-классы (рисунок + текст)">
  <p:cSld name="Мастер-классы (рисунок + текст)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3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23" name="Google Shape;323;p53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3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стер-классы (рисунок + текст) 2">
  <p:cSld name="Мастер-классы (рисунок + текст) 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0"/>
            <a:ext cx="616600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4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FABCA0"/>
          </a:solidFill>
          <a:ln>
            <a:noFill/>
          </a:ln>
        </p:spPr>
      </p:sp>
      <p:sp>
        <p:nvSpPr>
          <p:cNvPr id="329" name="Google Shape;329;p54"/>
          <p:cNvSpPr txBox="1">
            <a:spLocks noGrp="1"/>
          </p:cNvSpPr>
          <p:nvPr>
            <p:ph type="title"/>
          </p:nvPr>
        </p:nvSpPr>
        <p:spPr>
          <a:xfrm>
            <a:off x="1604682" y="38305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54"/>
          <p:cNvSpPr txBox="1">
            <a:spLocks noGrp="1"/>
          </p:cNvSpPr>
          <p:nvPr>
            <p:ph type="body" idx="1"/>
          </p:nvPr>
        </p:nvSpPr>
        <p:spPr>
          <a:xfrm>
            <a:off x="1604963" y="208803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стер-классы (рисунок + текст) 3">
  <p:cSld name="Мастер-классы (рисунок + текст) 3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-594"/>
            <a:ext cx="616276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5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335" name="Google Shape;335;p55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5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ции">
  <p:cSld name="Лекции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6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56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6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6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ции лого">
  <p:cSld name="Лекции лого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7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7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57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48" name="Google Shape;348;p57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ции (рисунок + текст)">
  <p:cSld name="Лекции (рисунок + текст)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8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4AB2C6"/>
          </a:solidFill>
          <a:ln>
            <a:noFill/>
          </a:ln>
        </p:spPr>
      </p:sp>
      <p:sp>
        <p:nvSpPr>
          <p:cNvPr id="352" name="Google Shape;352;p58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8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ции (рисунок + текст) 2">
  <p:cSld name="Лекции (рисунок + текст) 2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0"/>
            <a:ext cx="616276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9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C1E5EA"/>
          </a:solidFill>
          <a:ln>
            <a:noFill/>
          </a:ln>
        </p:spPr>
      </p:sp>
      <p:sp>
        <p:nvSpPr>
          <p:cNvPr id="358" name="Google Shape;358;p59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59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ции (рисунок + текст) 3">
  <p:cSld name="Лекции (рисунок + текст) 3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235" y="0"/>
            <a:ext cx="6166005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0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4AB2C6"/>
          </a:solidFill>
          <a:ln>
            <a:noFill/>
          </a:ln>
        </p:spPr>
      </p:sp>
      <p:sp>
        <p:nvSpPr>
          <p:cNvPr id="364" name="Google Shape;364;p60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60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терактивные занятия">
  <p:cSld name="Интерактивные занятия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61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95025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61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61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61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2">
  <p:cSld name="Заголовок раздела2">
    <p:bg>
      <p:bgPr>
        <a:solidFill>
          <a:srgbClr val="7F7F7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497540" y="4964023"/>
            <a:ext cx="570603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9818" y="4534863"/>
            <a:ext cx="2430782" cy="218388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6715125" y="5172075"/>
            <a:ext cx="860425" cy="74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440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терактивные занятия лого">
  <p:cSld name="Интерактивные занятия лого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2"/>
          <p:cNvSpPr txBox="1">
            <a:spLocks noGrp="1"/>
          </p:cNvSpPr>
          <p:nvPr>
            <p:ph type="ftr" idx="11"/>
          </p:nvPr>
        </p:nvSpPr>
        <p:spPr>
          <a:xfrm>
            <a:off x="3308430" y="6320699"/>
            <a:ext cx="6840638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62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62"/>
          <p:cNvSpPr txBox="1">
            <a:spLocks noGrp="1"/>
          </p:cNvSpPr>
          <p:nvPr>
            <p:ph type="sldNum" idx="12"/>
          </p:nvPr>
        </p:nvSpPr>
        <p:spPr>
          <a:xfrm>
            <a:off x="10668000" y="6320699"/>
            <a:ext cx="775986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7" name="Google Shape;377;p62"/>
          <p:cNvSpPr txBox="1">
            <a:spLocks noGrp="1"/>
          </p:cNvSpPr>
          <p:nvPr>
            <p:ph type="title"/>
          </p:nvPr>
        </p:nvSpPr>
        <p:spPr>
          <a:xfrm>
            <a:off x="1972234" y="365129"/>
            <a:ext cx="71896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терактивные занятия (рисунок + текст)">
  <p:cSld name="Интерактивные занятия (рисунок + текст)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3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83CC22"/>
          </a:solidFill>
          <a:ln>
            <a:noFill/>
          </a:ln>
        </p:spPr>
      </p:sp>
      <p:sp>
        <p:nvSpPr>
          <p:cNvPr id="381" name="Google Shape;381;p63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63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терактивные занятия (рисунок + текст) 2">
  <p:cSld name="Интерактивные занятия (рисунок + текст) 2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5995" y="-594"/>
            <a:ext cx="6150800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64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BDEA82"/>
          </a:solidFill>
          <a:ln>
            <a:noFill/>
          </a:ln>
        </p:spPr>
      </p:sp>
      <p:sp>
        <p:nvSpPr>
          <p:cNvPr id="387" name="Google Shape;387;p64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64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нтерактивные занятия (рисунок + текст) 3">
  <p:cSld name="Интерактивные занятия (рисунок + текст) 3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306" y="-594"/>
            <a:ext cx="6180694" cy="6858594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65"/>
          <p:cNvSpPr>
            <a:spLocks noGrp="1"/>
          </p:cNvSpPr>
          <p:nvPr>
            <p:ph type="pic" idx="2"/>
          </p:nvPr>
        </p:nvSpPr>
        <p:spPr>
          <a:xfrm>
            <a:off x="6470600" y="0"/>
            <a:ext cx="5721400" cy="6858000"/>
          </a:xfrm>
          <a:prstGeom prst="rect">
            <a:avLst/>
          </a:prstGeom>
          <a:solidFill>
            <a:srgbClr val="82CC22"/>
          </a:solidFill>
          <a:ln>
            <a:noFill/>
          </a:ln>
        </p:spPr>
      </p:sp>
      <p:sp>
        <p:nvSpPr>
          <p:cNvPr id="393" name="Google Shape;393;p65"/>
          <p:cNvSpPr txBox="1">
            <a:spLocks noGrp="1"/>
          </p:cNvSpPr>
          <p:nvPr>
            <p:ph type="title"/>
          </p:nvPr>
        </p:nvSpPr>
        <p:spPr>
          <a:xfrm>
            <a:off x="1604682" y="365129"/>
            <a:ext cx="4670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5"/>
          <p:cNvSpPr txBox="1">
            <a:spLocks noGrp="1"/>
          </p:cNvSpPr>
          <p:nvPr>
            <p:ph type="body" idx="1"/>
          </p:nvPr>
        </p:nvSpPr>
        <p:spPr>
          <a:xfrm>
            <a:off x="1604963" y="2070100"/>
            <a:ext cx="4213225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текст + рисунок 2">
  <p:cSld name="Заголовок + текст + рисунок 2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6"/>
          <p:cNvSpPr txBox="1">
            <a:spLocks noGrp="1"/>
          </p:cNvSpPr>
          <p:nvPr>
            <p:ph type="title"/>
          </p:nvPr>
        </p:nvSpPr>
        <p:spPr>
          <a:xfrm>
            <a:off x="1443318" y="365125"/>
            <a:ext cx="807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66"/>
          <p:cNvSpPr>
            <a:spLocks noGrp="1"/>
          </p:cNvSpPr>
          <p:nvPr>
            <p:ph type="pic" idx="2"/>
          </p:nvPr>
        </p:nvSpPr>
        <p:spPr>
          <a:xfrm>
            <a:off x="7270750" y="1954212"/>
            <a:ext cx="3854450" cy="4365625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66"/>
          <p:cNvSpPr txBox="1">
            <a:spLocks noGrp="1"/>
          </p:cNvSpPr>
          <p:nvPr>
            <p:ph type="body" idx="1"/>
          </p:nvPr>
        </p:nvSpPr>
        <p:spPr>
          <a:xfrm>
            <a:off x="1443318" y="1954213"/>
            <a:ext cx="5513294" cy="3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ключительный слайд2">
  <p:cSld name="Заключительный слайд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67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67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4" name="Google Shape;404;p67"/>
          <p:cNvSpPr txBox="1">
            <a:spLocks noGrp="1"/>
          </p:cNvSpPr>
          <p:nvPr>
            <p:ph type="body" idx="1"/>
          </p:nvPr>
        </p:nvSpPr>
        <p:spPr>
          <a:xfrm>
            <a:off x="2680447" y="1443318"/>
            <a:ext cx="6840071" cy="348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ключительный слайд3">
  <p:cSld name="Заключительный слайд3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68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68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9" name="Google Shape;409;p68"/>
          <p:cNvSpPr txBox="1">
            <a:spLocks noGrp="1"/>
          </p:cNvSpPr>
          <p:nvPr>
            <p:ph type="body" idx="1"/>
          </p:nvPr>
        </p:nvSpPr>
        <p:spPr>
          <a:xfrm>
            <a:off x="2680447" y="1443318"/>
            <a:ext cx="6840071" cy="348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ключительный слайд4">
  <p:cSld name="Заключительный слайд4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9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69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14" name="Google Shape;414;p69"/>
          <p:cNvSpPr txBox="1">
            <a:spLocks noGrp="1"/>
          </p:cNvSpPr>
          <p:nvPr>
            <p:ph type="body" idx="1"/>
          </p:nvPr>
        </p:nvSpPr>
        <p:spPr>
          <a:xfrm>
            <a:off x="2680447" y="1443318"/>
            <a:ext cx="6840071" cy="348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ложка1">
  <p:cSld name="Подложка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062318" y="11002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2949575" y="2608263"/>
            <a:ext cx="7906684" cy="243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ложка2">
  <p:cSld name="Подложка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1062318" y="11002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602941" y="2698750"/>
            <a:ext cx="5974697" cy="381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ложка3">
  <p:cSld name="Подложка3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1062318" y="11002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524000" y="6320699"/>
            <a:ext cx="1265499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11017084" y="6320699"/>
            <a:ext cx="444292" cy="3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2967318" y="2716213"/>
            <a:ext cx="7879976" cy="233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0"/>
          <p:cNvSpPr txBox="1">
            <a:spLocks noGrp="1"/>
          </p:cNvSpPr>
          <p:nvPr>
            <p:ph type="ctrTitle"/>
          </p:nvPr>
        </p:nvSpPr>
        <p:spPr>
          <a:xfrm>
            <a:off x="0" y="1749670"/>
            <a:ext cx="12191999" cy="1465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dirty="0" smtClean="0"/>
              <a:t>Муслим </a:t>
            </a:r>
            <a:r>
              <a:rPr lang="ru-RU" dirty="0" smtClean="0"/>
              <a:t>Магомаев.</a:t>
            </a:r>
            <a:br>
              <a:rPr lang="ru-RU" dirty="0" smtClean="0"/>
            </a:br>
            <a:r>
              <a:rPr lang="ru-RU" dirty="0" smtClean="0"/>
              <a:t>Ты моя мелодия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620002" y="6027003"/>
            <a:ext cx="3336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«Старая пластинка»</a:t>
            </a:r>
          </a:p>
          <a:p>
            <a:pPr algn="r"/>
            <a:r>
              <a:rPr lang="ru-RU" sz="2400" b="1" dirty="0"/>
              <a:t>В</a:t>
            </a:r>
            <a:r>
              <a:rPr lang="ru-RU" sz="2400" b="1" dirty="0" smtClean="0"/>
              <a:t>ыпуск 24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97981" y="644427"/>
            <a:ext cx="4554412" cy="551898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400" dirty="0"/>
              <a:t>Однажды отзывчивость </a:t>
            </a:r>
            <a:r>
              <a:rPr lang="ru-RU" sz="2400" dirty="0" err="1"/>
              <a:t>Магамаева</a:t>
            </a:r>
            <a:r>
              <a:rPr lang="ru-RU" sz="2400" dirty="0"/>
              <a:t> чуть не стоила ему карьеры: в конце 1960-х он узнал, что у </a:t>
            </a:r>
            <a:r>
              <a:rPr lang="ru-RU" sz="2400" cap="all" dirty="0"/>
              <a:t>а</a:t>
            </a:r>
            <a:r>
              <a:rPr lang="ru-RU" sz="2400" dirty="0"/>
              <a:t>нсамбля песни и пляски Донских казаков нет денег на приличные костюмы. Магомаев вызвался помочь и ради этого отработал стадионный концерт. Артисту заплатили повышенный гонорар, и это не понравилось </a:t>
            </a:r>
            <a:r>
              <a:rPr lang="ru-RU" sz="2400" dirty="0" smtClean="0"/>
              <a:t>ОБХСС. Началось </a:t>
            </a:r>
            <a:r>
              <a:rPr lang="ru-RU" sz="2400" dirty="0"/>
              <a:t>разбирательство. </a:t>
            </a:r>
            <a:endParaRPr lang="ru-RU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9"/>
          <a:stretch/>
        </p:blipFill>
        <p:spPr>
          <a:xfrm>
            <a:off x="6101129" y="1318847"/>
            <a:ext cx="5721594" cy="3991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06771" y="925780"/>
            <a:ext cx="4822825" cy="5077431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dirty="0"/>
              <a:t>В это время Магомаев был на гастролях во Франции. Ему предложили не возвращаться в СССР, но он отказался – никакой вины за собой не чувствовал и об эмиграции не думал. За певца вступился сам глава КГБ Юрий Андропов, и в итоге дело закрыли. Хотя после этого Магомаеву временно запретили выступать за пределами Азербайджана. Вынужденную паузу Магомаев использовал себе на пользу – окончил Бакинскую консерваторию по классу вокала и стал дипломированным певцом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286" y="1096434"/>
            <a:ext cx="5052646" cy="5052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4841" y="991728"/>
            <a:ext cx="4334605" cy="5077431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/>
              <a:t>В концертном репертуаре певца насчитывалось более 600 произведений: арии, романсы, песни. Муслим Магомаев – автор более 20 песен, музыки к спектаклям, мюзиклам и кинофильмам. Был ведущим конкурса «Песня года» в 1980 и 1981 годах.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77" y="991728"/>
            <a:ext cx="4413348" cy="5523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15820" y="375176"/>
            <a:ext cx="5715517" cy="3598947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/>
              <a:t>В начале 1970-х на сцене Бакинской консерватории Роберт Рождественский познакомил его с певицей Тамарой Синявской. Их роман перерос в один из самых красивых и знаменитых браков. Синявская и Магомаев нередко выступали с общими программами. Вместе они прожили 34 года, постоянно поддерживая друг друга.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37" y="1890347"/>
            <a:ext cx="4914644" cy="47465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20" y="3664703"/>
            <a:ext cx="4917829" cy="313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4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40816" y="845680"/>
            <a:ext cx="5085027" cy="5483813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/>
              <a:t>На пороге 60-летия Магомаев решил отказаться от сценической карьеры. Сосредоточился на сочинении музыки, а также на живописи, которой увлекался с юности. На вопросы журналистов, почему не хочет выступать дальше, отвечал, что у каждого таланта – свой срок и продлевать его не стоит. Хотя проблем с голосом у певца не было. Одну из последних песен, «Прощай, Баку» на стихи Сергея Есенина, Муслим Магомаев записал в 2007 году. 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43" y="1670863"/>
            <a:ext cx="5687142" cy="383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09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027958" y="1042667"/>
            <a:ext cx="4652869" cy="528159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dirty="0"/>
              <a:t>Певец и композитор умер 25 октября 2008 года в своей московской квартире от ишемической болезни сердца. Похоронен в Баку согласно мусульманским обычаям, на Аллее почетного захоронения, рядом со своим дедом – известным советским композитором и дирижером </a:t>
            </a:r>
            <a:r>
              <a:rPr lang="ru-RU" dirty="0" err="1"/>
              <a:t>Муслимом</a:t>
            </a:r>
            <a:r>
              <a:rPr lang="ru-RU" dirty="0"/>
              <a:t> Магометовичем Магомаевым. Проститься с ним пришли тысячи людей. Гроб с телом покойного вынесли под звуки написанной им и часто исполнявшейся песни «Азербайджан»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53" y="194954"/>
            <a:ext cx="4285412" cy="645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32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/>
              <a:t>Муслим Магомаев считал Азербайджан своим отцом, а Россия для него всегда ассоциировалась с образом матери. Был автором и ведущим цикла телепередач о жизни и творчестве американского певца Марио </a:t>
            </a:r>
            <a:r>
              <a:rPr lang="ru-RU" dirty="0" err="1"/>
              <a:t>Ланца</a:t>
            </a:r>
            <a:r>
              <a:rPr lang="ru-RU" dirty="0"/>
              <a:t>, написал о нем книгу.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35" y="1867612"/>
            <a:ext cx="5180158" cy="34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206" y="826478"/>
            <a:ext cx="346417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Бывают артисты известные. Бывают знаменитые. Бывают звезды и суперзвезды. А бывают такие артисты, как Муслим Магомаев. Человек-загадка, Человек-парадокс, которому пророчили стать вторым Шаляпиным.</a:t>
            </a:r>
          </a:p>
          <a:p>
            <a:r>
              <a:rPr lang="ru-RU" sz="2000" dirty="0"/>
              <a:t>Его путь не был устлан розами, но и победы и поражения его не были похожи ни на чьи больше.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65" y="1433146"/>
            <a:ext cx="7358484" cy="523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5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/>
              <a:t>После войны маленький Муслим рос в семье дяди – старшего брата отца Джамала </a:t>
            </a:r>
            <a:r>
              <a:rPr lang="ru-RU" dirty="0" err="1"/>
              <a:t>Муслимовича</a:t>
            </a:r>
            <a:r>
              <a:rPr lang="ru-RU" dirty="0"/>
              <a:t> Магомаева. Учился в музыкальной школе при Бакинской консерватории по классу фортепиано и композиции. Талантливого ученика приметил профессор, виолончелист Владимир </a:t>
            </a:r>
            <a:r>
              <a:rPr lang="ru-RU" dirty="0" err="1"/>
              <a:t>Аншелевич</a:t>
            </a:r>
            <a:r>
              <a:rPr lang="ru-RU" dirty="0"/>
              <a:t>, и начал давать ему уроки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4"/>
          <a:stretch/>
        </p:blipFill>
        <p:spPr>
          <a:xfrm>
            <a:off x="6831585" y="1048872"/>
            <a:ext cx="4973554" cy="4965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635371" y="1365396"/>
            <a:ext cx="4976444" cy="5077431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Первую мелодию мальчик сочинил в пять лет и запомнил ее на всю жизнь. Со временем она превратилась в песню «Соловьиный час». Стихи для нее написал Анатолий Горохов.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577" y="1170395"/>
            <a:ext cx="3733067" cy="5079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521071" y="1007498"/>
            <a:ext cx="4822825" cy="5077431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Первое оперное выступление </a:t>
            </a:r>
            <a:r>
              <a:rPr lang="ru-RU" dirty="0" err="1"/>
              <a:t>Муслима</a:t>
            </a:r>
            <a:r>
              <a:rPr lang="ru-RU" dirty="0"/>
              <a:t> Магомаева состоялось в музыкальном училище. Он всерьез увлекся вокалом, и концертмейстер Тамара </a:t>
            </a:r>
            <a:r>
              <a:rPr lang="ru-RU" dirty="0" err="1"/>
              <a:t>Кретинген</a:t>
            </a:r>
            <a:r>
              <a:rPr lang="ru-RU" dirty="0"/>
              <a:t> стала искать для него неизвестные романсы и произведения старинной музыки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67" y="960949"/>
            <a:ext cx="5132102" cy="5412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4355" y="415825"/>
            <a:ext cx="4994030" cy="6231159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sz="3000" dirty="0"/>
              <a:t>В 1960-1961 годах Муслим Магомаев был солистом Грозненской Государственной филармонии. Всесоюзная известность пришла к нему в 1962 году после выступления в Кремлевском Дворце съездов, на заключительном концерте </a:t>
            </a:r>
            <a:r>
              <a:rPr lang="ru-RU" sz="3000" cap="all" dirty="0"/>
              <a:t>ф</a:t>
            </a:r>
            <a:r>
              <a:rPr lang="ru-RU" sz="3000" dirty="0"/>
              <a:t>естиваля азербайджанского искусства. В прессе появились хвалебные отзывы. В ложе Кремлевского дворца ему аплодировал сам Иван Козловский.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929" y="931984"/>
            <a:ext cx="405765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54019" y="591672"/>
            <a:ext cx="4202720" cy="6055313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dirty="0"/>
              <a:t>В 1962 году Магомаев стал лауреатом VIII Всемирного фестиваля молодежи и студентов в Хельсинки – за исполнение песни «</a:t>
            </a:r>
            <a:r>
              <a:rPr lang="ru-RU" dirty="0" err="1"/>
              <a:t>Бухенвальдский</a:t>
            </a:r>
            <a:r>
              <a:rPr lang="ru-RU" dirty="0"/>
              <a:t> набат». Начинающий певец был единственным солистом из Азербайджана. После этого его начали узнавать на улицах. Затем была стажировка в Азербайджанском театре оперы и балета.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/>
          <a:stretch/>
        </p:blipFill>
        <p:spPr>
          <a:xfrm>
            <a:off x="5679831" y="1137139"/>
            <a:ext cx="6439999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80396" y="327902"/>
            <a:ext cx="4475282" cy="6020144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ru-RU" dirty="0"/>
              <a:t>В 1969 году в курортном городе </a:t>
            </a:r>
            <a:r>
              <a:rPr lang="ru-RU" dirty="0" err="1"/>
              <a:t>Сопот</a:t>
            </a:r>
            <a:r>
              <a:rPr lang="ru-RU" dirty="0"/>
              <a:t> (Польша) состоялся IX Международный фестиваль эстрадной песни. </a:t>
            </a:r>
            <a:r>
              <a:rPr lang="ru-RU" dirty="0" smtClean="0"/>
              <a:t>Призы </a:t>
            </a:r>
            <a:r>
              <a:rPr lang="ru-RU" dirty="0"/>
              <a:t>на фестивале вручали в двух номинациях – лучший певец и лучшая песня. Как лучший певец Магомаев получил I премию за песню </a:t>
            </a:r>
            <a:r>
              <a:rPr lang="ru-RU" dirty="0" err="1"/>
              <a:t>Кшиштофа</a:t>
            </a:r>
            <a:r>
              <a:rPr lang="ru-RU" dirty="0"/>
              <a:t> Садовского «Именно в этот день».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В </a:t>
            </a:r>
            <a:r>
              <a:rPr lang="ru-RU" dirty="0"/>
              <a:t>конкурсе на лучшую песню Магомаев исполнил композицию </a:t>
            </a:r>
            <a:r>
              <a:rPr lang="ru-RU" dirty="0" err="1"/>
              <a:t>Арно</a:t>
            </a:r>
            <a:r>
              <a:rPr lang="ru-RU" dirty="0"/>
              <a:t> </a:t>
            </a:r>
            <a:r>
              <a:rPr lang="ru-RU" dirty="0" err="1"/>
              <a:t>Бабаджаняна</a:t>
            </a:r>
            <a:r>
              <a:rPr lang="ru-RU" dirty="0"/>
              <a:t> на стихи Александра </a:t>
            </a:r>
            <a:r>
              <a:rPr lang="ru-RU" dirty="0" err="1"/>
              <a:t>Дмоховского</a:t>
            </a:r>
            <a:r>
              <a:rPr lang="ru-RU" dirty="0"/>
              <a:t> «Сердце на снегу». Она тоже имела большой успех.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78" y="1121040"/>
            <a:ext cx="6171291" cy="4866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233748" y="817686"/>
            <a:ext cx="5341574" cy="5926014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/>
              <a:t>Муслим Магомаев первым среди советских эстрадных артистов поехал по линии </a:t>
            </a:r>
            <a:r>
              <a:rPr lang="ru-RU" dirty="0" err="1"/>
              <a:t>Госконцерта</a:t>
            </a:r>
            <a:r>
              <a:rPr lang="ru-RU" dirty="0"/>
              <a:t> в США. В 1966 и 1969 годах с большим успехом прошли его гастроли в знаменитом театре «Олимпия» в Париже. Директор зала, Бруно </a:t>
            </a:r>
            <a:r>
              <a:rPr lang="ru-RU" dirty="0" err="1"/>
              <a:t>Кокатрис</a:t>
            </a:r>
            <a:r>
              <a:rPr lang="ru-RU" dirty="0"/>
              <a:t>, хотел получить Магомаева еще на один год и предложил контракт, обещая сделать из него звезду международного масштаба. Певец всерьез рассматривал такую возможность, но Министерство культуры СССР сказало «нет», мотивировав отказ тем, что Магомаев должен выступать на правительственных концертах.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69" y="404446"/>
            <a:ext cx="4524672" cy="6339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Точки Зрения">
  <a:themeElements>
    <a:clrScheme name="Основ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F450"/>
      </a:accent1>
      <a:accent2>
        <a:srgbClr val="9D86FC"/>
      </a:accent2>
      <a:accent3>
        <a:srgbClr val="DC4699"/>
      </a:accent3>
      <a:accent4>
        <a:srgbClr val="FDB913"/>
      </a:accent4>
      <a:accent5>
        <a:srgbClr val="3D11FC"/>
      </a:accent5>
      <a:accent6>
        <a:srgbClr val="F2591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снов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F450"/>
      </a:accent1>
      <a:accent2>
        <a:srgbClr val="9D86FC"/>
      </a:accent2>
      <a:accent3>
        <a:srgbClr val="DC4699"/>
      </a:accent3>
      <a:accent4>
        <a:srgbClr val="FDB913"/>
      </a:accent4>
      <a:accent5>
        <a:srgbClr val="156BFF"/>
      </a:accent5>
      <a:accent6>
        <a:srgbClr val="F2591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855</Words>
  <Application>Microsoft Office PowerPoint</Application>
  <PresentationFormat>Широкоэкранный</PresentationFormat>
  <Paragraphs>31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Helvetica Neue</vt:lpstr>
      <vt:lpstr>Тема Точки Зрения</vt:lpstr>
      <vt:lpstr>Муслим Магомаев. Ты моя мелодия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Никколо Паганини Южный колдун</dc:title>
  <dc:creator>Абросимов Дмитрий Александрович</dc:creator>
  <cp:lastModifiedBy>КХ Кафедра</cp:lastModifiedBy>
  <cp:revision>35</cp:revision>
  <dcterms:modified xsi:type="dcterms:W3CDTF">2022-11-28T14:46:16Z</dcterms:modified>
</cp:coreProperties>
</file>