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71" r:id="rId10"/>
    <p:sldId id="273" r:id="rId11"/>
    <p:sldId id="264" r:id="rId12"/>
    <p:sldId id="265" r:id="rId13"/>
    <p:sldId id="266" r:id="rId14"/>
    <p:sldId id="274" r:id="rId15"/>
    <p:sldId id="270" r:id="rId16"/>
    <p:sldId id="267" r:id="rId17"/>
    <p:sldId id="268" r:id="rId18"/>
    <p:sldId id="26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4844-D22A-42A8-A79E-93C82653D9C2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A6CD-86C0-4ED0-9CC0-B2131C1E6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02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EAF1-FE92-4033-AC8C-334C8D66F6B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3BE61-1EF4-4E20-9A9F-9754965C1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56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478759" y="363407"/>
            <a:ext cx="5399413" cy="14433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Объект 8"/>
          <p:cNvSpPr>
            <a:spLocks noGrp="1"/>
          </p:cNvSpPr>
          <p:nvPr>
            <p:ph sz="quarter" idx="10"/>
          </p:nvPr>
        </p:nvSpPr>
        <p:spPr>
          <a:xfrm>
            <a:off x="1478758" y="2170119"/>
            <a:ext cx="3811700" cy="39561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"/>
          </p:nvPr>
        </p:nvSpPr>
        <p:spPr>
          <a:xfrm>
            <a:off x="5519059" y="2185969"/>
            <a:ext cx="3063932" cy="394033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38175" y="2055821"/>
            <a:ext cx="7893984" cy="35464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09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628652" y="2055824"/>
            <a:ext cx="4163975" cy="371745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35527" y="2055823"/>
            <a:ext cx="3341725" cy="371745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228851" y="2055816"/>
            <a:ext cx="6511529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+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228852" y="2055813"/>
            <a:ext cx="3018317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478261" y="2055814"/>
            <a:ext cx="3094435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56761" y="335200"/>
            <a:ext cx="5437901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74011" y="2312895"/>
            <a:ext cx="3506321" cy="38134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4195486" y="2312895"/>
            <a:ext cx="3499177" cy="38134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4429" y="1660760"/>
            <a:ext cx="3505900" cy="651948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88762" y="1660760"/>
            <a:ext cx="3505900" cy="651948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56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+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05" y="365129"/>
            <a:ext cx="5412442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409717" y="2118521"/>
            <a:ext cx="4545806" cy="400778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365237" y="2118521"/>
            <a:ext cx="2474119" cy="400778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93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39" y="1100236"/>
            <a:ext cx="78867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2212181" y="2608263"/>
            <a:ext cx="5930013" cy="24304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39" y="1100236"/>
            <a:ext cx="78867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2788920" y="2698750"/>
            <a:ext cx="5894309" cy="353745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1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39" y="1100236"/>
            <a:ext cx="78867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225488" y="2716213"/>
            <a:ext cx="5909982" cy="23309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46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713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78" y="372873"/>
            <a:ext cx="5788619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225488" y="2071307"/>
            <a:ext cx="5909982" cy="297582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29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314575" y="1891145"/>
            <a:ext cx="3303985" cy="29507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5790334" y="1891145"/>
            <a:ext cx="2892895" cy="404134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3378" y="372873"/>
            <a:ext cx="5788619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8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5"/>
          <p:cNvSpPr>
            <a:spLocks noGrp="1"/>
          </p:cNvSpPr>
          <p:nvPr>
            <p:ph sz="quarter" idx="13"/>
          </p:nvPr>
        </p:nvSpPr>
        <p:spPr>
          <a:xfrm>
            <a:off x="2225488" y="2071307"/>
            <a:ext cx="5909982" cy="297582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43378" y="372873"/>
            <a:ext cx="5788619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758" y="363405"/>
            <a:ext cx="7006829" cy="14433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0"/>
          </p:nvPr>
        </p:nvSpPr>
        <p:spPr>
          <a:xfrm>
            <a:off x="1478758" y="2170117"/>
            <a:ext cx="7006829" cy="360565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2481322" y="6320700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Дата 3"/>
          <p:cNvSpPr>
            <a:spLocks noGrp="1"/>
          </p:cNvSpPr>
          <p:nvPr>
            <p:ph type="dt" sz="half" idx="14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1000" y="6320700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5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970" y="376522"/>
            <a:ext cx="6380630" cy="142538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183841" y="2174317"/>
            <a:ext cx="3576778" cy="3951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277330" y="2174317"/>
            <a:ext cx="3523130" cy="39519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2481322" y="6320700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4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1000" y="6320700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96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60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6359" y="385483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"/>
          </p:nvPr>
        </p:nvSpPr>
        <p:spPr>
          <a:xfrm>
            <a:off x="4169779" y="385484"/>
            <a:ext cx="4629150" cy="58898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006359" y="1985684"/>
            <a:ext cx="2949178" cy="32676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92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объек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70971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2055813"/>
            <a:ext cx="6970971" cy="40704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2" y="6320700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0" y="6320700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8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6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70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820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75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87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85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46813" y="2494627"/>
            <a:ext cx="3749118" cy="171878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37" y="4964024"/>
            <a:ext cx="3861786" cy="1552186"/>
          </a:xfr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accent1"/>
                </a:solidFill>
                <a:latin typeface="Circe Bold" panose="020B06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873753" y="5391499"/>
            <a:ext cx="658368" cy="85039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1pPr>
            <a:lvl2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2pPr>
            <a:lvl3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3pPr>
            <a:lvl4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4pPr>
            <a:lvl5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66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Дата 3"/>
          <p:cNvSpPr>
            <a:spLocks noGrp="1"/>
          </p:cNvSpPr>
          <p:nvPr>
            <p:ph type="dt" sz="half" idx="14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77331" y="448242"/>
            <a:ext cx="5694971" cy="142538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183841" y="2174318"/>
            <a:ext cx="3576778" cy="3951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1"/>
          </p:nvPr>
        </p:nvSpPr>
        <p:spPr>
          <a:xfrm>
            <a:off x="1277331" y="2174318"/>
            <a:ext cx="3523130" cy="39519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+ текст (основно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512" y="365129"/>
            <a:ext cx="3502959" cy="1325563"/>
          </a:xfrm>
        </p:spPr>
        <p:txBody>
          <a:bodyPr/>
          <a:lstStyle>
            <a:lvl1pPr>
              <a:defRPr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203724" y="2070101"/>
            <a:ext cx="3159919" cy="4214813"/>
          </a:xfrm>
        </p:spPr>
        <p:txBody>
          <a:bodyPr/>
          <a:lstStyle>
            <a:lvl1pPr>
              <a:defRPr>
                <a:latin typeface="Circe" panose="020B0502020203020203" pitchFamily="34" charset="-52"/>
              </a:defRPr>
            </a:lvl1pPr>
            <a:lvl2pPr>
              <a:defRPr>
                <a:latin typeface="Circe" panose="020B0502020203020203" pitchFamily="34" charset="-52"/>
              </a:defRPr>
            </a:lvl2pPr>
            <a:lvl3pPr>
              <a:defRPr>
                <a:latin typeface="Circe" panose="020B0502020203020203" pitchFamily="34" charset="-52"/>
              </a:defRPr>
            </a:lvl3pPr>
            <a:lvl4pPr>
              <a:defRPr>
                <a:latin typeface="Circe" panose="020B0502020203020203" pitchFamily="34" charset="-52"/>
              </a:defRPr>
            </a:lvl4pPr>
            <a:lvl5pPr>
              <a:defRPr>
                <a:latin typeface="Circe" panose="020B0502020203020203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5312" y="0"/>
            <a:ext cx="4628688" cy="6858594"/>
          </a:xfrm>
          <a:prstGeom prst="rect">
            <a:avLst/>
          </a:prstGeom>
        </p:spPr>
      </p:pic>
      <p:sp>
        <p:nvSpPr>
          <p:cNvPr id="13" name="Рисунок 5"/>
          <p:cNvSpPr>
            <a:spLocks noGrp="1"/>
          </p:cNvSpPr>
          <p:nvPr>
            <p:ph type="pic" sz="quarter" idx="13"/>
          </p:nvPr>
        </p:nvSpPr>
        <p:spPr>
          <a:xfrm>
            <a:off x="4858142" y="0"/>
            <a:ext cx="4291050" cy="6858000"/>
          </a:xfrm>
          <a:custGeom>
            <a:avLst/>
            <a:gdLst>
              <a:gd name="connsiteX0" fmla="*/ 1821179 w 5721400"/>
              <a:gd name="connsiteY0" fmla="*/ 0 h 6858000"/>
              <a:gd name="connsiteX1" fmla="*/ 5721400 w 5721400"/>
              <a:gd name="connsiteY1" fmla="*/ 0 h 6858000"/>
              <a:gd name="connsiteX2" fmla="*/ 5721400 w 5721400"/>
              <a:gd name="connsiteY2" fmla="*/ 2037144 h 6858000"/>
              <a:gd name="connsiteX3" fmla="*/ 5714478 w 5721400"/>
              <a:gd name="connsiteY3" fmla="*/ 2037144 h 6858000"/>
              <a:gd name="connsiteX4" fmla="*/ 5714478 w 5721400"/>
              <a:gd name="connsiteY4" fmla="*/ 6858000 h 6858000"/>
              <a:gd name="connsiteX5" fmla="*/ 1643088 w 5721400"/>
              <a:gd name="connsiteY5" fmla="*/ 6858000 h 6858000"/>
              <a:gd name="connsiteX6" fmla="*/ 1603274 w 5721400"/>
              <a:gd name="connsiteY6" fmla="*/ 6828473 h 6858000"/>
              <a:gd name="connsiteX7" fmla="*/ 0 w 5721400"/>
              <a:gd name="connsiteY7" fmla="*/ 3492796 h 6858000"/>
              <a:gd name="connsiteX8" fmla="*/ 1759761 w 5721400"/>
              <a:gd name="connsiteY8" fmla="*/ 410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1400" h="6858000">
                <a:moveTo>
                  <a:pt x="1821179" y="0"/>
                </a:moveTo>
                <a:lnTo>
                  <a:pt x="5721400" y="0"/>
                </a:lnTo>
                <a:lnTo>
                  <a:pt x="5721400" y="2037144"/>
                </a:lnTo>
                <a:lnTo>
                  <a:pt x="5714478" y="2037144"/>
                </a:lnTo>
                <a:lnTo>
                  <a:pt x="5714478" y="6858000"/>
                </a:lnTo>
                <a:lnTo>
                  <a:pt x="1643088" y="6858000"/>
                </a:lnTo>
                <a:lnTo>
                  <a:pt x="1603274" y="6828473"/>
                </a:lnTo>
                <a:cubicBezTo>
                  <a:pt x="629988" y="6069363"/>
                  <a:pt x="0" y="4857807"/>
                  <a:pt x="0" y="3492796"/>
                </a:cubicBezTo>
                <a:cubicBezTo>
                  <a:pt x="0" y="2055942"/>
                  <a:pt x="698048" y="789122"/>
                  <a:pt x="1759761" y="4106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20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12"/>
          <p:cNvSpPr>
            <a:spLocks noGrp="1"/>
          </p:cNvSpPr>
          <p:nvPr>
            <p:ph sz="quarter" idx="12"/>
          </p:nvPr>
        </p:nvSpPr>
        <p:spPr>
          <a:xfrm>
            <a:off x="5143503" y="1048875"/>
            <a:ext cx="3617119" cy="50774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14"/>
          <p:cNvSpPr>
            <a:spLocks noGrp="1"/>
          </p:cNvSpPr>
          <p:nvPr>
            <p:ph sz="quarter" idx="13"/>
          </p:nvPr>
        </p:nvSpPr>
        <p:spPr>
          <a:xfrm>
            <a:off x="1351431" y="1048875"/>
            <a:ext cx="3489652" cy="50774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59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BEE-2455-4FAB-9AD5-6C49297E1F3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F560-4A24-48A5-A8CE-8B28B0D7F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 Бернес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r"/>
            <a:r>
              <a:rPr lang="ru-RU" b="1" dirty="0"/>
              <a:t>«Старая пластинка»</a:t>
            </a:r>
          </a:p>
          <a:p>
            <a:pPr algn="r"/>
            <a:r>
              <a:rPr lang="ru-RU" b="1" dirty="0"/>
              <a:t>Выпуск </a:t>
            </a:r>
            <a:r>
              <a:rPr lang="ru-RU" b="1" dirty="0" smtClean="0"/>
              <a:t>22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2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фильме «Истребители» Марк впервые выступил в качестве исполнителя песни «Тучи над городом встали». Зрителям очень понравился молодой улыбчивый актер, от которого словно исходила энергия крепкой силы и несгибаемого духа.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Слава пришла к Бернесу вместе с фильмом Леонида Лукова «Два бойца», снятым в разгар войны, где он сыграл Аркадия </a:t>
            </a:r>
            <a:r>
              <a:rPr lang="ru-RU" dirty="0" smtClean="0"/>
              <a:t>Дзюбина.          Наиболее </a:t>
            </a:r>
            <a:r>
              <a:rPr lang="ru-RU" dirty="0"/>
              <a:t>яркими моментами ленты стали песни, которые исполнял Марк Наумович.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1" y="1048875"/>
            <a:ext cx="4342604" cy="3115818"/>
          </a:xfrm>
        </p:spPr>
      </p:pic>
    </p:spTree>
    <p:extLst>
      <p:ext uri="{BB962C8B-B14F-4D97-AF65-F5344CB8AC3E}">
        <p14:creationId xmlns:p14="http://schemas.microsoft.com/office/powerpoint/2010/main" val="14921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4981303" y="1048875"/>
            <a:ext cx="3779319" cy="5077431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/>
              <a:t>«Темная ночь», спетая в фильме «Два бойца», стала культовой песней, без которой не обходился ни один военный концерт.  </a:t>
            </a:r>
          </a:p>
          <a:p>
            <a:pPr marL="0" indent="0" fontAlgn="base">
              <a:buNone/>
            </a:pPr>
            <a:r>
              <a:rPr lang="ru-RU" dirty="0"/>
              <a:t>Этот фильм стал вершиной популярности Бернеса. За исполнение главной роли правительство наградило его орденом Красной Звезды, а жители Одессы присвоили Бернесу звание "Почётный житель города".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5" y="3693298"/>
            <a:ext cx="4084230" cy="303126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7" y="557349"/>
            <a:ext cx="4350886" cy="2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182880" y="4918939"/>
            <a:ext cx="8577741" cy="5077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31" y="788899"/>
            <a:ext cx="6667500" cy="48006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6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общей сложности Бернес снялся в 35 фильмах, среди которых самыми популярными, кроме вышеперечисленных, стали «Женя, Женечка и «Катюша», «Максимка», «Запасной игрок».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После проката этих картин песни прочно заняли свое лидирующее место, их крутили на радио постоянно, включали в программу всех концертов</a:t>
            </a:r>
            <a:r>
              <a:rPr lang="ru-RU" dirty="0" smtClean="0"/>
              <a:t>. </a:t>
            </a:r>
            <a:r>
              <a:rPr lang="ru-RU" dirty="0"/>
              <a:t>Расширившийся репертуар позволил артисту в том же 1943 году выступить с первым концертом, который состоялся в Свердловске (нынешнем Екатеринбурге).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08" y="1048875"/>
            <a:ext cx="2851071" cy="4022489"/>
          </a:xfrm>
        </p:spPr>
      </p:pic>
    </p:spTree>
    <p:extLst>
      <p:ext uri="{BB962C8B-B14F-4D97-AF65-F5344CB8AC3E}">
        <p14:creationId xmlns:p14="http://schemas.microsoft.com/office/powerpoint/2010/main" val="20194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37462" y="766596"/>
            <a:ext cx="3126377" cy="538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Марка Бернеса все чаще называли народным певцом, и его вокальный талант вышел на первый план. Его репертуар постепенно пополнялся новыми песнями. 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9" y="766596"/>
            <a:ext cx="3920330" cy="2777793"/>
          </a:xfrm>
        </p:spPr>
      </p:pic>
    </p:spTree>
    <p:extLst>
      <p:ext uri="{BB962C8B-B14F-4D97-AF65-F5344CB8AC3E}">
        <p14:creationId xmlns:p14="http://schemas.microsoft.com/office/powerpoint/2010/main" val="3663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Он не был выдающимся вокалистом и уже при первом выступлении предупредил: «Я буду рассказывать вам…». Так и звучали его песни – как рассказы. Искренние, душевные, теплые. Именно за это Бернеса любили люди.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5" y="1048875"/>
            <a:ext cx="4578403" cy="3433802"/>
          </a:xfrm>
        </p:spPr>
      </p:pic>
    </p:spTree>
    <p:extLst>
      <p:ext uri="{BB962C8B-B14F-4D97-AF65-F5344CB8AC3E}">
        <p14:creationId xmlns:p14="http://schemas.microsoft.com/office/powerpoint/2010/main" val="37669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556069" y="1048875"/>
            <a:ext cx="3204553" cy="50774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Несмотря на невероятную популярность, Бернес продолжал оставаться очень скромным человеком, порядочным и надежным главой семьи. В середине 1930-х годов он женился на молодой девушке, которую звали </a:t>
            </a:r>
            <a:r>
              <a:rPr lang="ru-RU" b="1" dirty="0"/>
              <a:t>Полина </a:t>
            </a:r>
            <a:r>
              <a:rPr lang="ru-RU" b="1" dirty="0" err="1"/>
              <a:t>Линецкая</a:t>
            </a:r>
            <a:r>
              <a:rPr lang="ru-RU" b="1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1" y="752783"/>
            <a:ext cx="4779588" cy="2688518"/>
          </a:xfrm>
        </p:spPr>
      </p:pic>
    </p:spTree>
    <p:extLst>
      <p:ext uri="{BB962C8B-B14F-4D97-AF65-F5344CB8AC3E}">
        <p14:creationId xmlns:p14="http://schemas.microsoft.com/office/powerpoint/2010/main" val="1975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1954 году в семье актёра произошло радостное событие — у них с Полиной Семёновной родилась дочь, которую назвали Наташей.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7" y="1175657"/>
            <a:ext cx="4613306" cy="2717426"/>
          </a:xfrm>
        </p:spPr>
      </p:pic>
    </p:spTree>
    <p:extLst>
      <p:ext uri="{BB962C8B-B14F-4D97-AF65-F5344CB8AC3E}">
        <p14:creationId xmlns:p14="http://schemas.microsoft.com/office/powerpoint/2010/main" val="14677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164183" y="1045029"/>
            <a:ext cx="3666307" cy="5081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Искренность </a:t>
            </a:r>
            <a:r>
              <a:rPr lang="ru-RU" dirty="0"/>
              <a:t>и душевность, с которой он исполнял песни, проникали в сердца миллионов</a:t>
            </a:r>
            <a:r>
              <a:rPr lang="ru-RU" dirty="0" smtClean="0"/>
              <a:t>. </a:t>
            </a:r>
            <a:r>
              <a:rPr lang="ru-RU" dirty="0"/>
              <a:t>Обладатель многих правительственных наград, он навсегда остался в памяти как любимый всеми исполнитель и </a:t>
            </a:r>
            <a:r>
              <a:rPr lang="ru-RU" dirty="0" smtClean="0"/>
              <a:t>актер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Марк </a:t>
            </a:r>
            <a:r>
              <a:rPr lang="ru-RU" b="1" dirty="0" smtClean="0"/>
              <a:t>Бернес.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6" y="322218"/>
            <a:ext cx="4392680" cy="4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Скончалась супруга Бернеса, у которой доктора диагностировали онкологию, оставив на попечение Марка  дочь Наталью. Сам артист свалился с инфарктом.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После концерта весной 1958 года  начался тяжелый период в его биографии. Вышли статьи в двух центральных газетах, его перестали снимать в кино и больше не звали на запись в музыкальные студии. Теперь его телефон молчал.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3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251269" y="783771"/>
            <a:ext cx="3509353" cy="53425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В начале 1960-х годов серьёзные изменения произошли </a:t>
            </a:r>
            <a:r>
              <a:rPr lang="ru-RU" sz="2600" dirty="0" smtClean="0"/>
              <a:t>в </a:t>
            </a:r>
            <a:r>
              <a:rPr lang="ru-RU" sz="2600" dirty="0"/>
              <a:t>личной жизни артиста. </a:t>
            </a:r>
            <a:r>
              <a:rPr lang="ru-RU" sz="2600" dirty="0" smtClean="0"/>
              <a:t>Второй женой артиста стала </a:t>
            </a:r>
            <a:r>
              <a:rPr lang="ru-RU" sz="2600" dirty="0"/>
              <a:t>Лилия Михайловна Бодрова. Она вспоминала: "Марк оформил меня на работу. С тех пор я вела все его концерты. Мы не расставались ни на минуту...".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5" y="783771"/>
            <a:ext cx="4779588" cy="2688518"/>
          </a:xfrm>
        </p:spPr>
      </p:pic>
    </p:spTree>
    <p:extLst>
      <p:ext uri="{BB962C8B-B14F-4D97-AF65-F5344CB8AC3E}">
        <p14:creationId xmlns:p14="http://schemas.microsoft.com/office/powerpoint/2010/main" val="31497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0" y="4338052"/>
            <a:ext cx="3617913" cy="203507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2" y="957943"/>
            <a:ext cx="4782231" cy="3112797"/>
          </a:xfrm>
        </p:spPr>
      </p:pic>
      <p:sp>
        <p:nvSpPr>
          <p:cNvPr id="6" name="Прямоугольник 5"/>
          <p:cNvSpPr/>
          <p:nvPr/>
        </p:nvSpPr>
        <p:spPr>
          <a:xfrm>
            <a:off x="5329646" y="1027611"/>
            <a:ext cx="34660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Актер усыновил </a:t>
            </a:r>
            <a:r>
              <a:rPr lang="ru-RU" sz="2000" dirty="0" smtClean="0"/>
              <a:t>мальчика Лилии, которого звали Жаном, </a:t>
            </a:r>
            <a:r>
              <a:rPr lang="ru-RU" sz="2000" dirty="0"/>
              <a:t>а вскоре и Наташа стала называть Лилию мамой.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08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Марк Наумович любил свою вторую жену так сильно, что без нее не отправлялся на гастроли, даже зарубежные. Вместе они объездили половину Европы, Бодрова вела концерты мужа.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31" y="1048875"/>
            <a:ext cx="3490912" cy="4309094"/>
          </a:xfrm>
        </p:spPr>
      </p:pic>
    </p:spTree>
    <p:extLst>
      <p:ext uri="{BB962C8B-B14F-4D97-AF65-F5344CB8AC3E}">
        <p14:creationId xmlns:p14="http://schemas.microsoft.com/office/powerpoint/2010/main" val="3794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4685211" y="1048875"/>
            <a:ext cx="4075411" cy="50774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июне 1969 года Бернесу стало плохо. Врачи, </a:t>
            </a:r>
            <a:r>
              <a:rPr lang="ru-RU" dirty="0" smtClean="0"/>
              <a:t>обследовавшие </a:t>
            </a:r>
            <a:r>
              <a:rPr lang="ru-RU" dirty="0"/>
              <a:t>его,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оставили страшный диагноз - </a:t>
            </a:r>
            <a:r>
              <a:rPr lang="ru-RU" dirty="0"/>
              <a:t>неоперабельный рак лёгких. Артист был обречён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70" y="1048875"/>
            <a:ext cx="2834640" cy="3980688"/>
          </a:xfrm>
        </p:spPr>
      </p:pic>
    </p:spTree>
    <p:extLst>
      <p:ext uri="{BB962C8B-B14F-4D97-AF65-F5344CB8AC3E}">
        <p14:creationId xmlns:p14="http://schemas.microsoft.com/office/powerpoint/2010/main" val="31232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6" y="2629387"/>
            <a:ext cx="3617913" cy="415023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137675"/>
            <a:ext cx="3222080" cy="2416560"/>
          </a:xfrm>
        </p:spPr>
      </p:pic>
      <p:sp>
        <p:nvSpPr>
          <p:cNvPr id="6" name="Прямоугольник 5"/>
          <p:cNvSpPr/>
          <p:nvPr/>
        </p:nvSpPr>
        <p:spPr>
          <a:xfrm>
            <a:off x="4902926" y="940526"/>
            <a:ext cx="3988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Марк Бернес скончался в субботу 16 августа 1969 года на 58-м году жизни в Москве</a:t>
            </a:r>
            <a:r>
              <a:rPr lang="ru-RU" sz="2400" dirty="0" smtClean="0">
                <a:ea typeface="Calibri" panose="020F0502020204030204" pitchFamily="34" charset="0"/>
              </a:rPr>
              <a:t>. </a:t>
            </a:r>
          </a:p>
          <a:p>
            <a:r>
              <a:rPr lang="ru-RU" sz="2400" dirty="0" smtClean="0"/>
              <a:t>Похоронен </a:t>
            </a:r>
            <a:r>
              <a:rPr lang="ru-RU" sz="2400" dirty="0"/>
              <a:t>актёр на Новодевичьем кладбище Москвы (участок № 7).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59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6313714" y="1048875"/>
            <a:ext cx="2446908" cy="507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Также в </a:t>
            </a:r>
            <a:r>
              <a:rPr lang="ru-RU" dirty="0"/>
              <a:t>Харькове </a:t>
            </a:r>
            <a:r>
              <a:rPr lang="ru-RU" dirty="0" smtClean="0"/>
              <a:t>в </a:t>
            </a:r>
            <a:r>
              <a:rPr lang="ru-RU" dirty="0"/>
              <a:t>память о любимом артисте был </a:t>
            </a:r>
            <a:r>
              <a:rPr lang="ru-RU" dirty="0" smtClean="0"/>
              <a:t>установлен памятник.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" y="1048875"/>
            <a:ext cx="5496077" cy="3091543"/>
          </a:xfrm>
        </p:spPr>
      </p:pic>
    </p:spTree>
    <p:extLst>
      <p:ext uri="{BB962C8B-B14F-4D97-AF65-F5344CB8AC3E}">
        <p14:creationId xmlns:p14="http://schemas.microsoft.com/office/powerpoint/2010/main" val="18679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БЕРНЕС МАРК НАУМОВИЧ ( МАРК НЕЙМАН)</a:t>
            </a:r>
            <a:r>
              <a:rPr lang="ru-RU" dirty="0"/>
              <a:t>  - родился 8 октября (25 сентября) 1911 года в Нежине, Черниговская губерния, Российская империя (ныне Черниговская область, Украина) в семье служащего артели по сбору утильсырья. Мама - Фаня Вишневская, занималась домом и воспитанием сына.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46" y="968997"/>
            <a:ext cx="2423370" cy="4488569"/>
          </a:xfrm>
        </p:spPr>
      </p:pic>
    </p:spTree>
    <p:extLst>
      <p:ext uri="{BB962C8B-B14F-4D97-AF65-F5344CB8AC3E}">
        <p14:creationId xmlns:p14="http://schemas.microsoft.com/office/powerpoint/2010/main" val="484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320937" y="722811"/>
            <a:ext cx="3439685" cy="5403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Когда Марку было 5 лет, семья переехала в Харьков. Учась в  школе-семилетке, увлекся чтением и декламацией.  Его родители отправили учиться Марка на бухгалтера в Харьковское торгово-промышленное училище. Однако никакого желания заниматься счетоводством у Марка не было. Он мечтал о сцене. Впервые он попал в театр в 15 лет и с тех пор заболел им на всю жизнь. 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19" y="627017"/>
            <a:ext cx="3131364" cy="5540959"/>
          </a:xfrm>
        </p:spPr>
      </p:pic>
    </p:spTree>
    <p:extLst>
      <p:ext uri="{BB962C8B-B14F-4D97-AF65-F5344CB8AC3E}">
        <p14:creationId xmlns:p14="http://schemas.microsoft.com/office/powerpoint/2010/main" val="42552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Он работал в бригаде расклейщиков афиш, зазывалой — ходячей «живой афишей», приглашая граждан посетить театр, и вскоре стал играть в массовке местного театра.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0" y="809897"/>
            <a:ext cx="2884509" cy="4067157"/>
          </a:xfrm>
        </p:spPr>
      </p:pic>
    </p:spTree>
    <p:extLst>
      <p:ext uri="{BB962C8B-B14F-4D97-AF65-F5344CB8AC3E}">
        <p14:creationId xmlns:p14="http://schemas.microsoft.com/office/powerpoint/2010/main" val="11080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338354" y="2987040"/>
            <a:ext cx="3422268" cy="31392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возрасте 17-ти лет, он сбежал от родителей в Москву.   В столице он несколько дней жил на Курском вокзале, а днём обивал пороги столичных театров, соглашаясь на любую работу.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" y="217715"/>
            <a:ext cx="6101446" cy="2317388"/>
          </a:xfrm>
        </p:spPr>
      </p:pic>
    </p:spTree>
    <p:extLst>
      <p:ext uri="{BB962C8B-B14F-4D97-AF65-F5344CB8AC3E}">
        <p14:creationId xmlns:p14="http://schemas.microsoft.com/office/powerpoint/2010/main" val="25912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Опять Марку пришлось начинать с «нуля»: его взяли статистом. Он был несказанно рад этому. Нейман, взявший творческий псевдоним Бернес, что в переводе с иврита «сын удачи», одновременно  успел записаться в массовку Большого и Малого театров.  Постепенно Марку начали доверять небольшие роли.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7" y="783771"/>
            <a:ext cx="4690386" cy="3162101"/>
          </a:xfrm>
        </p:spPr>
      </p:pic>
    </p:spTree>
    <p:extLst>
      <p:ext uri="{BB962C8B-B14F-4D97-AF65-F5344CB8AC3E}">
        <p14:creationId xmlns:p14="http://schemas.microsoft.com/office/powerpoint/2010/main" val="3870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155474" y="740229"/>
            <a:ext cx="3770812" cy="5904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Кинематографическая биография Марка Бернеса началась в середине </a:t>
            </a:r>
            <a:r>
              <a:rPr lang="ru-RU" dirty="0" smtClean="0"/>
              <a:t> 1930-х </a:t>
            </a:r>
            <a:r>
              <a:rPr lang="ru-RU" dirty="0"/>
              <a:t>годов. Эпизоды сменились ролями второго плана, затем последовали ключевые образы. «Человек с ружьём», «Большая жизнь», «Истребители».        </a:t>
            </a: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4" y="740229"/>
            <a:ext cx="3854731" cy="5203887"/>
          </a:xfrm>
        </p:spPr>
      </p:pic>
    </p:spTree>
    <p:extLst>
      <p:ext uri="{BB962C8B-B14F-4D97-AF65-F5344CB8AC3E}">
        <p14:creationId xmlns:p14="http://schemas.microsoft.com/office/powerpoint/2010/main" val="3934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895703" y="1550126"/>
            <a:ext cx="2864919" cy="4576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2" y="2621281"/>
            <a:ext cx="5043870" cy="38927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7" y="165463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снов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Основная">
      <a:majorFont>
        <a:latin typeface="Circe Light"/>
        <a:ea typeface=""/>
        <a:cs typeface=""/>
      </a:majorFont>
      <a:minorFont>
        <a:latin typeface="Circe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снов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Основная">
      <a:majorFont>
        <a:latin typeface="Circe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снов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Основная">
      <a:majorFont>
        <a:latin typeface="Circe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853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Circe</vt:lpstr>
      <vt:lpstr>Circe Bold</vt:lpstr>
      <vt:lpstr>Circe Light</vt:lpstr>
      <vt:lpstr>HelveticaInseratCyr Upright</vt:lpstr>
      <vt:lpstr>Тема Office</vt:lpstr>
      <vt:lpstr>Марк Бернес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Морозова Татьяна</cp:lastModifiedBy>
  <cp:revision>26</cp:revision>
  <dcterms:created xsi:type="dcterms:W3CDTF">2021-01-12T13:16:48Z</dcterms:created>
  <dcterms:modified xsi:type="dcterms:W3CDTF">2022-09-05T12:42:07Z</dcterms:modified>
</cp:coreProperties>
</file>