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4" r:id="rId3"/>
    <p:sldId id="275" r:id="rId4"/>
    <p:sldId id="258" r:id="rId5"/>
    <p:sldId id="262" r:id="rId6"/>
    <p:sldId id="273" r:id="rId7"/>
    <p:sldId id="272" r:id="rId8"/>
    <p:sldId id="263" r:id="rId9"/>
    <p:sldId id="265" r:id="rId10"/>
    <p:sldId id="266" r:id="rId11"/>
    <p:sldId id="267" r:id="rId12"/>
    <p:sldId id="268" r:id="rId13"/>
    <p:sldId id="271" r:id="rId14"/>
    <p:sldId id="261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34844-D22A-42A8-A79E-93C82653D9C2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A6CD-86C0-4ED0-9CC0-B2131C1E62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902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6EAF1-FE92-4033-AC8C-334C8D66F6B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3BE61-1EF4-4E20-9A9F-9754965C1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58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656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478759" y="363407"/>
            <a:ext cx="5399413" cy="14433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8" name="Объект 8"/>
          <p:cNvSpPr>
            <a:spLocks noGrp="1"/>
          </p:cNvSpPr>
          <p:nvPr>
            <p:ph sz="quarter" idx="10"/>
          </p:nvPr>
        </p:nvSpPr>
        <p:spPr>
          <a:xfrm>
            <a:off x="1478758" y="2170119"/>
            <a:ext cx="3811700" cy="39561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Рисунок 2"/>
          <p:cNvSpPr>
            <a:spLocks noGrp="1"/>
          </p:cNvSpPr>
          <p:nvPr>
            <p:ph type="pic" idx="1"/>
          </p:nvPr>
        </p:nvSpPr>
        <p:spPr>
          <a:xfrm>
            <a:off x="5519059" y="2185969"/>
            <a:ext cx="3063932" cy="3940334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663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38175" y="2055821"/>
            <a:ext cx="7893984" cy="354646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099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628652" y="2055824"/>
            <a:ext cx="4163975" cy="371745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35527" y="2055823"/>
            <a:ext cx="3341725" cy="371745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228851" y="2055816"/>
            <a:ext cx="6511529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0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текст +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228852" y="2055813"/>
            <a:ext cx="3018317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478261" y="2055814"/>
            <a:ext cx="3094435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5931947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66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56761" y="335200"/>
            <a:ext cx="5437901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474011" y="2312895"/>
            <a:ext cx="3506321" cy="38134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4195486" y="2312895"/>
            <a:ext cx="3499177" cy="381340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4429" y="1660760"/>
            <a:ext cx="3505900" cy="651948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1" name="Текст 15"/>
          <p:cNvSpPr>
            <a:spLocks noGrp="1"/>
          </p:cNvSpPr>
          <p:nvPr>
            <p:ph type="body" sz="quarter" idx="11" hasCustomPrompt="1"/>
          </p:nvPr>
        </p:nvSpPr>
        <p:spPr>
          <a:xfrm>
            <a:off x="4188762" y="1660760"/>
            <a:ext cx="3505900" cy="651948"/>
          </a:xfrm>
        </p:spPr>
        <p:txBody>
          <a:bodyPr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56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+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4805" y="365129"/>
            <a:ext cx="5412442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409717" y="2118521"/>
            <a:ext cx="4545806" cy="400778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5365237" y="2118521"/>
            <a:ext cx="2474119" cy="400778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93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39" y="1100236"/>
            <a:ext cx="78867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2212181" y="2608263"/>
            <a:ext cx="5930013" cy="243046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1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39" y="1100236"/>
            <a:ext cx="78867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2788920" y="2698750"/>
            <a:ext cx="5894309" cy="353745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12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739" y="1100236"/>
            <a:ext cx="7886700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225488" y="2716213"/>
            <a:ext cx="5909982" cy="233091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46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7130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378" y="372873"/>
            <a:ext cx="5788619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225488" y="2071307"/>
            <a:ext cx="5909982" cy="297582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29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2314575" y="1891145"/>
            <a:ext cx="3303985" cy="29507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/>
          </p:nvPr>
        </p:nvSpPr>
        <p:spPr>
          <a:xfrm>
            <a:off x="5790334" y="1891145"/>
            <a:ext cx="2892895" cy="404134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43378" y="372873"/>
            <a:ext cx="5788619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985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ложка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5"/>
          <p:cNvSpPr>
            <a:spLocks noGrp="1"/>
          </p:cNvSpPr>
          <p:nvPr>
            <p:ph sz="quarter" idx="13"/>
          </p:nvPr>
        </p:nvSpPr>
        <p:spPr>
          <a:xfrm>
            <a:off x="2225488" y="2071307"/>
            <a:ext cx="5909982" cy="297582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43378" y="372873"/>
            <a:ext cx="5788619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7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758" y="363405"/>
            <a:ext cx="7006829" cy="144331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0"/>
          </p:nvPr>
        </p:nvSpPr>
        <p:spPr>
          <a:xfrm>
            <a:off x="1478758" y="2170117"/>
            <a:ext cx="7006829" cy="360565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2481322" y="6320700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Дата 3"/>
          <p:cNvSpPr>
            <a:spLocks noGrp="1"/>
          </p:cNvSpPr>
          <p:nvPr>
            <p:ph type="dt" sz="half" idx="14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1000" y="6320700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52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970" y="376522"/>
            <a:ext cx="6380630" cy="142538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183841" y="2174317"/>
            <a:ext cx="3576778" cy="3951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1277330" y="2174317"/>
            <a:ext cx="3523130" cy="39519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2481322" y="6320700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4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1000" y="6320700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96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8601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06359" y="385483"/>
            <a:ext cx="2949178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"/>
          </p:nvPr>
        </p:nvSpPr>
        <p:spPr>
          <a:xfrm>
            <a:off x="4169779" y="385484"/>
            <a:ext cx="4629150" cy="58898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half" idx="2"/>
          </p:nvPr>
        </p:nvSpPr>
        <p:spPr>
          <a:xfrm>
            <a:off x="1006359" y="1985684"/>
            <a:ext cx="2949178" cy="32676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9206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+ объек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70971" cy="1325563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2055813"/>
            <a:ext cx="6970971" cy="40704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2" y="6320700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0" y="6320700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083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6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70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8204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75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8"/>
          <p:cNvSpPr>
            <a:spLocks noGrp="1"/>
          </p:cNvSpPr>
          <p:nvPr>
            <p:ph type="body" sz="quarter" idx="14"/>
          </p:nvPr>
        </p:nvSpPr>
        <p:spPr>
          <a:xfrm>
            <a:off x="2010336" y="1443318"/>
            <a:ext cx="5130053" cy="34872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0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7" y="6320700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87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01318" y="6320702"/>
            <a:ext cx="375397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143000" y="665169"/>
            <a:ext cx="6858000" cy="2217967"/>
          </a:xfrm>
        </p:spPr>
        <p:txBody>
          <a:bodyPr anchor="b"/>
          <a:lstStyle>
            <a:lvl1pPr algn="ctr">
              <a:defRPr sz="6000"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893826"/>
            <a:ext cx="6858000" cy="1292692"/>
          </a:xfrm>
        </p:spPr>
        <p:txBody>
          <a:bodyPr/>
          <a:lstStyle>
            <a:lvl1pPr marL="0" indent="0" algn="ctr">
              <a:buNone/>
              <a:defRPr sz="2400">
                <a:latin typeface="Circe" panose="020B0502020203020203" pitchFamily="34" charset="-5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4"/>
          </p:nvPr>
        </p:nvSpPr>
        <p:spPr>
          <a:xfrm>
            <a:off x="4670612" y="4855465"/>
            <a:ext cx="3377453" cy="160809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Circe Bold" panose="020B0602020203020203" pitchFamily="34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85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46813" y="2494627"/>
            <a:ext cx="3749118" cy="1718787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Circe Bold" panose="020B06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37" y="4964024"/>
            <a:ext cx="3861786" cy="1552186"/>
          </a:xfrm>
        </p:spPr>
        <p:txBody>
          <a:bodyPr>
            <a:normAutofit/>
          </a:bodyPr>
          <a:lstStyle>
            <a:lvl1pPr algn="r">
              <a:defRPr sz="4000" baseline="0">
                <a:solidFill>
                  <a:schemeClr val="accent1"/>
                </a:solidFill>
                <a:latin typeface="Circe Bold" panose="020B06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0"/>
          </p:nvPr>
        </p:nvSpPr>
        <p:spPr>
          <a:xfrm>
            <a:off x="4873753" y="5391499"/>
            <a:ext cx="658368" cy="85039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1pPr>
            <a:lvl2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2pPr>
            <a:lvl3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3pPr>
            <a:lvl4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4pPr>
            <a:lvl5pPr>
              <a:defRPr>
                <a:solidFill>
                  <a:schemeClr val="accent1"/>
                </a:solidFill>
                <a:latin typeface="HelveticaInseratCyr Upright" panose="04010500000000000000" pitchFamily="82" charset="0"/>
              </a:defRPr>
            </a:lvl5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66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и рисун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2"/>
          <p:cNvSpPr>
            <a:spLocks noGrp="1"/>
          </p:cNvSpPr>
          <p:nvPr>
            <p:ph type="ftr" sz="quarter" idx="13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Дата 3"/>
          <p:cNvSpPr>
            <a:spLocks noGrp="1"/>
          </p:cNvSpPr>
          <p:nvPr>
            <p:ph type="dt" sz="half" idx="14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77331" y="448242"/>
            <a:ext cx="5694971" cy="142538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5183841" y="2174318"/>
            <a:ext cx="3576778" cy="39519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1"/>
          </p:nvPr>
        </p:nvSpPr>
        <p:spPr>
          <a:xfrm>
            <a:off x="1277331" y="2174318"/>
            <a:ext cx="3523130" cy="39519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+ текст (основно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512" y="365129"/>
            <a:ext cx="3502959" cy="1325563"/>
          </a:xfrm>
        </p:spPr>
        <p:txBody>
          <a:bodyPr/>
          <a:lstStyle>
            <a:lvl1pPr>
              <a:defRPr>
                <a:latin typeface="Circe Light" panose="020B0402020203020203" pitchFamily="34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203724" y="2070101"/>
            <a:ext cx="3159919" cy="4214813"/>
          </a:xfrm>
        </p:spPr>
        <p:txBody>
          <a:bodyPr/>
          <a:lstStyle>
            <a:lvl1pPr>
              <a:defRPr>
                <a:latin typeface="Circe" panose="020B0502020203020203" pitchFamily="34" charset="-52"/>
              </a:defRPr>
            </a:lvl1pPr>
            <a:lvl2pPr>
              <a:defRPr>
                <a:latin typeface="Circe" panose="020B0502020203020203" pitchFamily="34" charset="-52"/>
              </a:defRPr>
            </a:lvl2pPr>
            <a:lvl3pPr>
              <a:defRPr>
                <a:latin typeface="Circe" panose="020B0502020203020203" pitchFamily="34" charset="-52"/>
              </a:defRPr>
            </a:lvl3pPr>
            <a:lvl4pPr>
              <a:defRPr>
                <a:latin typeface="Circe" panose="020B0502020203020203" pitchFamily="34" charset="-52"/>
              </a:defRPr>
            </a:lvl4pPr>
            <a:lvl5pPr>
              <a:defRPr>
                <a:latin typeface="Circe" panose="020B0502020203020203" pitchFamily="34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5312" y="0"/>
            <a:ext cx="4628688" cy="6858594"/>
          </a:xfrm>
          <a:prstGeom prst="rect">
            <a:avLst/>
          </a:prstGeom>
        </p:spPr>
      </p:pic>
      <p:sp>
        <p:nvSpPr>
          <p:cNvPr id="13" name="Рисунок 5"/>
          <p:cNvSpPr>
            <a:spLocks noGrp="1"/>
          </p:cNvSpPr>
          <p:nvPr>
            <p:ph type="pic" sz="quarter" idx="13"/>
          </p:nvPr>
        </p:nvSpPr>
        <p:spPr>
          <a:xfrm>
            <a:off x="4858142" y="0"/>
            <a:ext cx="4291050" cy="6858000"/>
          </a:xfrm>
          <a:custGeom>
            <a:avLst/>
            <a:gdLst>
              <a:gd name="connsiteX0" fmla="*/ 1821179 w 5721400"/>
              <a:gd name="connsiteY0" fmla="*/ 0 h 6858000"/>
              <a:gd name="connsiteX1" fmla="*/ 5721400 w 5721400"/>
              <a:gd name="connsiteY1" fmla="*/ 0 h 6858000"/>
              <a:gd name="connsiteX2" fmla="*/ 5721400 w 5721400"/>
              <a:gd name="connsiteY2" fmla="*/ 2037144 h 6858000"/>
              <a:gd name="connsiteX3" fmla="*/ 5714478 w 5721400"/>
              <a:gd name="connsiteY3" fmla="*/ 2037144 h 6858000"/>
              <a:gd name="connsiteX4" fmla="*/ 5714478 w 5721400"/>
              <a:gd name="connsiteY4" fmla="*/ 6858000 h 6858000"/>
              <a:gd name="connsiteX5" fmla="*/ 1643088 w 5721400"/>
              <a:gd name="connsiteY5" fmla="*/ 6858000 h 6858000"/>
              <a:gd name="connsiteX6" fmla="*/ 1603274 w 5721400"/>
              <a:gd name="connsiteY6" fmla="*/ 6828473 h 6858000"/>
              <a:gd name="connsiteX7" fmla="*/ 0 w 5721400"/>
              <a:gd name="connsiteY7" fmla="*/ 3492796 h 6858000"/>
              <a:gd name="connsiteX8" fmla="*/ 1759761 w 5721400"/>
              <a:gd name="connsiteY8" fmla="*/ 410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1400" h="6858000">
                <a:moveTo>
                  <a:pt x="1821179" y="0"/>
                </a:moveTo>
                <a:lnTo>
                  <a:pt x="5721400" y="0"/>
                </a:lnTo>
                <a:lnTo>
                  <a:pt x="5721400" y="2037144"/>
                </a:lnTo>
                <a:lnTo>
                  <a:pt x="5714478" y="2037144"/>
                </a:lnTo>
                <a:lnTo>
                  <a:pt x="5714478" y="6858000"/>
                </a:lnTo>
                <a:lnTo>
                  <a:pt x="1643088" y="6858000"/>
                </a:lnTo>
                <a:lnTo>
                  <a:pt x="1603274" y="6828473"/>
                </a:lnTo>
                <a:cubicBezTo>
                  <a:pt x="629988" y="6069363"/>
                  <a:pt x="0" y="4857807"/>
                  <a:pt x="0" y="3492796"/>
                </a:cubicBezTo>
                <a:cubicBezTo>
                  <a:pt x="0" y="2055942"/>
                  <a:pt x="698048" y="789122"/>
                  <a:pt x="1759761" y="4106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20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12"/>
          <p:cNvSpPr>
            <a:spLocks noGrp="1"/>
          </p:cNvSpPr>
          <p:nvPr>
            <p:ph sz="quarter" idx="12"/>
          </p:nvPr>
        </p:nvSpPr>
        <p:spPr>
          <a:xfrm>
            <a:off x="5143503" y="1048875"/>
            <a:ext cx="3617119" cy="50774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14"/>
          <p:cNvSpPr>
            <a:spLocks noGrp="1"/>
          </p:cNvSpPr>
          <p:nvPr>
            <p:ph sz="quarter" idx="13"/>
          </p:nvPr>
        </p:nvSpPr>
        <p:spPr>
          <a:xfrm>
            <a:off x="1351431" y="1048875"/>
            <a:ext cx="3489652" cy="50774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4"/>
          </p:nvPr>
        </p:nvSpPr>
        <p:spPr>
          <a:xfrm>
            <a:off x="2481323" y="6320702"/>
            <a:ext cx="5130479" cy="34290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Дата 3"/>
          <p:cNvSpPr>
            <a:spLocks noGrp="1"/>
          </p:cNvSpPr>
          <p:nvPr>
            <p:ph type="dt" sz="half" idx="15"/>
          </p:nvPr>
        </p:nvSpPr>
        <p:spPr>
          <a:xfrm>
            <a:off x="1143001" y="6320702"/>
            <a:ext cx="949124" cy="342905"/>
          </a:xfrm>
        </p:spPr>
        <p:txBody>
          <a:bodyPr/>
          <a:lstStyle/>
          <a:p>
            <a:fld id="{E534DD79-B31E-4625-8F17-41558E3A1304}" type="datetime1">
              <a:rPr lang="ru-RU" smtClean="0"/>
              <a:t>19.12.2022</a:t>
            </a:fld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8001001" y="6320702"/>
            <a:ext cx="581990" cy="342905"/>
          </a:xfrm>
        </p:spPr>
        <p:txBody>
          <a:bodyPr/>
          <a:lstStyle/>
          <a:p>
            <a:fld id="{A9D0D935-ECCD-4475-BD05-16ED3EB1487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59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BEE-2455-4FAB-9AD5-6C49297E1F3E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FF560-4A24-48A5-A8CE-8B28B0D7F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7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665169"/>
            <a:ext cx="6905065" cy="2975014"/>
          </a:xfrm>
        </p:spPr>
        <p:txBody>
          <a:bodyPr/>
          <a:lstStyle/>
          <a:p>
            <a:r>
              <a:rPr lang="ru-RU" dirty="0" err="1"/>
              <a:t>Имре</a:t>
            </a:r>
            <a:r>
              <a:rPr lang="ru-RU" dirty="0"/>
              <a:t> Кальман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b="1" dirty="0" smtClean="0"/>
              <a:t>«Старая пластинка»   Выпуск </a:t>
            </a:r>
            <a:r>
              <a:rPr lang="ru-RU" b="1" dirty="0"/>
              <a:t>24. </a:t>
            </a:r>
          </a:p>
        </p:txBody>
      </p:sp>
    </p:spTree>
    <p:extLst>
      <p:ext uri="{BB962C8B-B14F-4D97-AF65-F5344CB8AC3E}">
        <p14:creationId xmlns:p14="http://schemas.microsoft.com/office/powerpoint/2010/main" val="52521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Вера Макинская - статистка из Перми, которая перевернула жизнь Имре Кальмана (10 фото)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574766"/>
            <a:ext cx="2499159" cy="26983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14102" y="3570514"/>
            <a:ext cx="3892731" cy="271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</a:rPr>
              <a:t>Он женился на Вере, но брак не был счастливым. Вера подарила мужу троих детей — сына </a:t>
            </a:r>
            <a:r>
              <a:rPr lang="ru-RU" sz="2400" dirty="0" err="1">
                <a:ea typeface="Times New Roman" panose="02020603050405020304" pitchFamily="18" charset="0"/>
              </a:rPr>
              <a:t>Кароя</a:t>
            </a:r>
            <a:r>
              <a:rPr lang="ru-RU" sz="2400" dirty="0">
                <a:ea typeface="Times New Roman" panose="02020603050405020304" pitchFamily="18" charset="0"/>
              </a:rPr>
              <a:t> (Чарли) и дочерей Лили и </a:t>
            </a:r>
            <a:r>
              <a:rPr lang="ru-RU" sz="2400" dirty="0" smtClean="0">
                <a:ea typeface="Times New Roman" panose="02020603050405020304" pitchFamily="18" charset="0"/>
              </a:rPr>
              <a:t>Ивонн.</a:t>
            </a:r>
            <a:endParaRPr lang="ru-RU" sz="24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2" y="1048875"/>
            <a:ext cx="4153788" cy="307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Вера Макинская - статистка из Перми, которая перевернула жизнь Имре Кальмана (10 фото)"/>
          <p:cNvPicPr>
            <a:picLocks noGrp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92" y="818265"/>
            <a:ext cx="3617913" cy="261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46" y="471409"/>
            <a:ext cx="3490912" cy="2244157"/>
          </a:xfrm>
        </p:spPr>
      </p:pic>
      <p:sp>
        <p:nvSpPr>
          <p:cNvPr id="8" name="Прямоугольник 7"/>
          <p:cNvSpPr/>
          <p:nvPr/>
        </p:nvSpPr>
        <p:spPr>
          <a:xfrm>
            <a:off x="827314" y="3428329"/>
            <a:ext cx="5930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Вера </a:t>
            </a:r>
            <a:r>
              <a:rPr lang="ru-RU" sz="2400" dirty="0"/>
              <a:t>была увлечена вечеринками, дорогими покупками, романами, только не Кальманом. </a:t>
            </a:r>
            <a:r>
              <a:rPr lang="ru-RU" sz="2400" dirty="0" err="1"/>
              <a:t>Имре</a:t>
            </a:r>
            <a:r>
              <a:rPr lang="ru-RU" sz="2400" dirty="0"/>
              <a:t> ей все прощал, умолял не бросать его, занимался детьми. Писать ему было просто некогда, да и вдохновение </a:t>
            </a:r>
            <a:r>
              <a:rPr lang="ru-RU" sz="2400" dirty="0" smtClean="0"/>
              <a:t>престало его </a:t>
            </a:r>
            <a:r>
              <a:rPr lang="ru-RU" sz="2400" dirty="0"/>
              <a:t>посещать. </a:t>
            </a:r>
          </a:p>
        </p:txBody>
      </p:sp>
    </p:spTree>
    <p:extLst>
      <p:ext uri="{BB962C8B-B14F-4D97-AF65-F5344CB8AC3E}">
        <p14:creationId xmlns:p14="http://schemas.microsoft.com/office/powerpoint/2010/main" val="319221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4023361" y="1114697"/>
            <a:ext cx="4737262" cy="5011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1938 году </a:t>
            </a:r>
            <a:r>
              <a:rPr lang="ru-RU" dirty="0" err="1"/>
              <a:t>Имре</a:t>
            </a:r>
            <a:r>
              <a:rPr lang="ru-RU" dirty="0"/>
              <a:t> Кальман, биография которого полна трудностей и испытаний, вынужден покинуть Австрию. Сначала он уезжает в Париж, где получает орден Почетного легиона, затем – в США. Он 11 лет прожил в </a:t>
            </a:r>
            <a:r>
              <a:rPr lang="ru-RU" dirty="0" smtClean="0"/>
              <a:t>Америке. </a:t>
            </a:r>
            <a:endParaRPr lang="ru-RU" dirty="0"/>
          </a:p>
        </p:txBody>
      </p:sp>
      <p:pic>
        <p:nvPicPr>
          <p:cNvPr id="4" name="Объект 3" descr="Вера Макинская - статистка из Перми, которая перевернула жизнь Имре Кальмана (10 фото)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01" y="248334"/>
            <a:ext cx="3490912" cy="2603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131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74" y="807250"/>
            <a:ext cx="3617913" cy="2408496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98126" y="923109"/>
            <a:ext cx="4345577" cy="5203197"/>
          </a:xfrm>
        </p:spPr>
        <p:txBody>
          <a:bodyPr>
            <a:noAutofit/>
          </a:bodyPr>
          <a:lstStyle/>
          <a:p>
            <a:pPr marL="2286000" lvl="5" indent="0">
              <a:buNone/>
            </a:pPr>
            <a:r>
              <a:rPr lang="ru-RU" sz="2400" dirty="0" smtClean="0"/>
              <a:t>.</a:t>
            </a:r>
            <a:endParaRPr lang="ru-RU" sz="2400" dirty="0"/>
          </a:p>
          <a:p>
            <a:pPr lvl="5"/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8126" y="807249"/>
            <a:ext cx="40930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начале </a:t>
            </a:r>
            <a:r>
              <a:rPr lang="ru-RU" sz="2800" dirty="0" smtClean="0"/>
              <a:t>1949-го года </a:t>
            </a:r>
            <a:r>
              <a:rPr lang="ru-RU" sz="2800" dirty="0" err="1"/>
              <a:t>Имре</a:t>
            </a:r>
            <a:r>
              <a:rPr lang="ru-RU" sz="2800" dirty="0"/>
              <a:t> перенес первый инфаркт, а в конце года — инсульт, парализовавший половину лица. Причиной смерти Кальмана в предпоследний октябрьский день 1953-го стал повторный инфаркт.</a:t>
            </a:r>
          </a:p>
        </p:txBody>
      </p:sp>
    </p:spTree>
    <p:extLst>
      <p:ext uri="{BB962C8B-B14F-4D97-AF65-F5344CB8AC3E}">
        <p14:creationId xmlns:p14="http://schemas.microsoft.com/office/powerpoint/2010/main" val="197081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4040777" y="766355"/>
            <a:ext cx="4719845" cy="535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Хотя </a:t>
            </a:r>
            <a:r>
              <a:rPr lang="ru-RU" dirty="0" err="1"/>
              <a:t>Имре</a:t>
            </a:r>
            <a:r>
              <a:rPr lang="ru-RU" dirty="0"/>
              <a:t> скончался в Париже, тело композитора, согласно завещанию, перевезли в Вену и похоронили с государственными почестями на Центральном кладбище, недалеко от могил </a:t>
            </a:r>
            <a:r>
              <a:rPr lang="ru-RU" dirty="0" smtClean="0"/>
              <a:t>Людвига </a:t>
            </a:r>
            <a:r>
              <a:rPr lang="ru-RU" dirty="0" err="1" smtClean="0"/>
              <a:t>ван</a:t>
            </a:r>
            <a:r>
              <a:rPr lang="ru-RU" dirty="0" smtClean="0"/>
              <a:t> Бетховена, </a:t>
            </a:r>
            <a:r>
              <a:rPr lang="ru-RU" dirty="0" err="1" smtClean="0"/>
              <a:t>Вольфанга</a:t>
            </a:r>
            <a:r>
              <a:rPr lang="ru-RU" dirty="0" smtClean="0"/>
              <a:t> Амадея Моцарта и </a:t>
            </a:r>
            <a:r>
              <a:rPr lang="ru-RU" dirty="0" err="1" smtClean="0"/>
              <a:t>Иоганнеса</a:t>
            </a:r>
            <a:r>
              <a:rPr lang="ru-RU" dirty="0" smtClean="0"/>
              <a:t> Брамса.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0" y="337368"/>
            <a:ext cx="3490912" cy="4654549"/>
          </a:xfrm>
        </p:spPr>
      </p:pic>
    </p:spTree>
    <p:extLst>
      <p:ext uri="{BB962C8B-B14F-4D97-AF65-F5344CB8AC3E}">
        <p14:creationId xmlns:p14="http://schemas.microsoft.com/office/powerpoint/2010/main" val="232208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Биография «короля оперетты» легла в основу </a:t>
            </a:r>
            <a:r>
              <a:rPr lang="ru-RU" dirty="0" smtClean="0"/>
              <a:t>книги Юрия Нагибина, </a:t>
            </a:r>
            <a:r>
              <a:rPr lang="ru-RU" dirty="0"/>
              <a:t>по которой в 1985 году венгерский режиссер </a:t>
            </a:r>
            <a:r>
              <a:rPr lang="ru-RU" dirty="0" err="1"/>
              <a:t>Дьёрдь</a:t>
            </a:r>
            <a:r>
              <a:rPr lang="ru-RU" dirty="0"/>
              <a:t> </a:t>
            </a:r>
            <a:r>
              <a:rPr lang="ru-RU" dirty="0" err="1"/>
              <a:t>Палашти</a:t>
            </a:r>
            <a:r>
              <a:rPr lang="ru-RU" dirty="0"/>
              <a:t> снял фильм «Загадка Кальмана».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83" y="709703"/>
            <a:ext cx="3394220" cy="5076825"/>
          </a:xfrm>
        </p:spPr>
      </p:pic>
    </p:spTree>
    <p:extLst>
      <p:ext uri="{BB962C8B-B14F-4D97-AF65-F5344CB8AC3E}">
        <p14:creationId xmlns:p14="http://schemas.microsoft.com/office/powerpoint/2010/main" val="273563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4232275" y="862149"/>
            <a:ext cx="4528347" cy="5264157"/>
          </a:xfrm>
        </p:spPr>
        <p:txBody>
          <a:bodyPr/>
          <a:lstStyle/>
          <a:p>
            <a:r>
              <a:rPr lang="ru-RU" dirty="0"/>
              <a:t>Родился </a:t>
            </a:r>
            <a:r>
              <a:rPr lang="ru-RU" dirty="0" err="1"/>
              <a:t>Имре</a:t>
            </a:r>
            <a:r>
              <a:rPr lang="ru-RU" dirty="0"/>
              <a:t> Кальман 24 октября 1882 года в небольшом городке </a:t>
            </a:r>
            <a:r>
              <a:rPr lang="ru-RU" dirty="0" err="1"/>
              <a:t>Шиофоке</a:t>
            </a:r>
            <a:r>
              <a:rPr lang="ru-RU" dirty="0"/>
              <a:t> на озере Балатон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                           Отец </a:t>
            </a:r>
            <a:r>
              <a:rPr lang="ru-RU" dirty="0"/>
              <a:t>мальчика был вполне преуспевающим буржуа, семья жила в достатке, в ней росло еще двое детей кроме </a:t>
            </a:r>
            <a:r>
              <a:rPr lang="ru-RU" dirty="0" err="1"/>
              <a:t>Имре</a:t>
            </a:r>
            <a:r>
              <a:rPr lang="ru-RU" dirty="0"/>
              <a:t>. </a:t>
            </a:r>
          </a:p>
        </p:txBody>
      </p:sp>
      <p:pic>
        <p:nvPicPr>
          <p:cNvPr id="4" name="Объект 4" descr="Вера Макинская - статистка из Перми, которая перевернула жизнь Имре Кальмана (10 фото)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400458"/>
            <a:ext cx="3490912" cy="3866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329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>
          <a:xfrm>
            <a:off x="5878286" y="1048875"/>
            <a:ext cx="2882336" cy="4777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05691" y="783771"/>
            <a:ext cx="7219405" cy="53425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/>
              <a:t>Отец </a:t>
            </a:r>
            <a:r>
              <a:rPr lang="ru-RU" dirty="0" err="1"/>
              <a:t>Имре</a:t>
            </a:r>
            <a:r>
              <a:rPr lang="ru-RU" dirty="0"/>
              <a:t> - разорился и семья была вынуждена переехать в </a:t>
            </a:r>
            <a:r>
              <a:rPr lang="ru-RU" dirty="0" smtClean="0"/>
              <a:t>Будапешт.</a:t>
            </a:r>
          </a:p>
          <a:p>
            <a:pPr marL="0" lvl="0" indent="0">
              <a:buNone/>
            </a:pPr>
            <a:r>
              <a:rPr lang="ru-RU" dirty="0" smtClean="0"/>
              <a:t> В 10 лет </a:t>
            </a:r>
            <a:r>
              <a:rPr lang="ru-RU" dirty="0"/>
              <a:t>мальчика отдали сразу в две школы: классическую гимназию и музыкальную.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Благодаря </a:t>
            </a:r>
            <a:r>
              <a:rPr lang="ru-RU" dirty="0"/>
              <a:t>своему упорству </a:t>
            </a:r>
            <a:r>
              <a:rPr lang="ru-RU" dirty="0" err="1"/>
              <a:t>Имре</a:t>
            </a:r>
            <a:r>
              <a:rPr lang="ru-RU" dirty="0"/>
              <a:t> Кальман смог поступить в музыкальное училище.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Затем </a:t>
            </a:r>
            <a:r>
              <a:rPr lang="ru-RU" dirty="0"/>
              <a:t>музыкальную </a:t>
            </a:r>
            <a:r>
              <a:rPr lang="ru-RU" dirty="0" smtClean="0"/>
              <a:t>академию. </a:t>
            </a:r>
          </a:p>
          <a:p>
            <a:pPr marL="0" lv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Пришлось </a:t>
            </a:r>
            <a:r>
              <a:rPr lang="ru-RU" dirty="0">
                <a:solidFill>
                  <a:prstClr val="black"/>
                </a:solidFill>
              </a:rPr>
              <a:t>также поступить на юридический </a:t>
            </a:r>
            <a:r>
              <a:rPr lang="ru-RU" dirty="0" smtClean="0">
                <a:solidFill>
                  <a:prstClr val="black"/>
                </a:solidFill>
              </a:rPr>
              <a:t>факультет.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12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03" y="588883"/>
            <a:ext cx="3886250" cy="272037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1" y="1206500"/>
            <a:ext cx="3333750" cy="4762500"/>
          </a:xfrm>
        </p:spPr>
      </p:pic>
      <p:sp>
        <p:nvSpPr>
          <p:cNvPr id="8" name="Прямоугольник 7"/>
          <p:cNvSpPr/>
          <p:nvPr/>
        </p:nvSpPr>
        <p:spPr>
          <a:xfrm>
            <a:off x="809374" y="3823062"/>
            <a:ext cx="4458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Выходит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первая оперетта - «Осенние маневры». Премьера произведения прошла в Будапеште.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          В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1909 году Вена рукоплескала новому гению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оперетты.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701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4131627"/>
            <a:ext cx="3333750" cy="2447925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34491" y="600891"/>
            <a:ext cx="2838994" cy="552541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 этого момента Кальман начинает очень продуктивно создавать оперетты, часть их была успешна, часть не выдержала испытания временем.</a:t>
            </a:r>
          </a:p>
        </p:txBody>
      </p:sp>
      <p:pic>
        <p:nvPicPr>
          <p:cNvPr id="4" name="Рисунок 3" descr="Вера Макинская - статистка из Перми, которая перевернула жизнь Имре Кальмана (10 фото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2" y="330925"/>
            <a:ext cx="1756407" cy="251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180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7" y="184608"/>
            <a:ext cx="3617913" cy="4663976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40777" y="722811"/>
            <a:ext cx="4815839" cy="54034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Начав писать оперетты, Кальман вырабатывает свой стиль. Его произведения так и искрятся радостью.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1915 году </a:t>
            </a:r>
            <a:r>
              <a:rPr lang="ru-RU" dirty="0" err="1"/>
              <a:t>Имре</a:t>
            </a:r>
            <a:r>
              <a:rPr lang="ru-RU" dirty="0"/>
              <a:t> Кальман, создает оперетту «Сильва» которая стала настоящей сенсацией.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В 1921 году состоялась премьера «Баядеры», в 1924-м – «</a:t>
            </a:r>
            <a:r>
              <a:rPr lang="ru-RU" dirty="0" err="1"/>
              <a:t>Марицы</a:t>
            </a:r>
            <a:r>
              <a:rPr lang="ru-RU" dirty="0"/>
              <a:t>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Композитор </a:t>
            </a:r>
            <a:r>
              <a:rPr lang="ru-RU" dirty="0"/>
              <a:t>прочно занял место ведущего музыканта Вены, столица музыки выбрала себе нового короля.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47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4" y="87086"/>
            <a:ext cx="3571875" cy="32194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10" y="766354"/>
            <a:ext cx="2989667" cy="3803647"/>
          </a:xfrm>
        </p:spPr>
      </p:pic>
      <p:sp>
        <p:nvSpPr>
          <p:cNvPr id="6" name="Прямоугольник 5"/>
          <p:cNvSpPr/>
          <p:nvPr/>
        </p:nvSpPr>
        <p:spPr>
          <a:xfrm>
            <a:off x="235041" y="3219450"/>
            <a:ext cx="74807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j-lt"/>
                <a:ea typeface="Times New Roman" panose="02020603050405020304" pitchFamily="18" charset="0"/>
              </a:rPr>
              <a:t>Кальман написал 17 оперетт, самыми популярными из которых стали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                          «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Сильва» («Королева Чардаша») и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              «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Принцесса цирка» («Мистер Икс»).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                             В </a:t>
            </a:r>
            <a:r>
              <a:rPr lang="ru-RU" sz="2400" dirty="0">
                <a:latin typeface="+mj-lt"/>
                <a:ea typeface="Times New Roman" panose="02020603050405020304" pitchFamily="18" charset="0"/>
              </a:rPr>
              <a:t>каждой из них, даже в тех, где героями были индусы («Баядера») или французы («Фиалка Монмартра»), чередовались мелодии венского вальса и венгерского чардаша, к которым иногда добавлялись ритмы XX </a:t>
            </a:r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века.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34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1940 году Кальман знакомится с совсем юной эмигранткой из России Верой </a:t>
            </a:r>
            <a:r>
              <a:rPr lang="ru-RU" dirty="0" err="1"/>
              <a:t>Макинской</a:t>
            </a:r>
            <a:r>
              <a:rPr lang="ru-RU" dirty="0"/>
              <a:t>, которая пыталась стать киноактрисой. Композитор был сражен ее молодостью и красотой. </a:t>
            </a:r>
          </a:p>
        </p:txBody>
      </p:sp>
      <p:pic>
        <p:nvPicPr>
          <p:cNvPr id="4" name="Объект 3" descr="Вера Макинская - статистка из Перми, которая перевернула жизнь Имре Кальмана (10 фото)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86" y="1048875"/>
            <a:ext cx="3490912" cy="2747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75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Юность и внешность русской красавицы вскружили Кальману голову, и, несмотря на почти 30-летнюю разницу в возрасте, они поженились.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Макинской</a:t>
            </a:r>
            <a:r>
              <a:rPr lang="ru-RU" dirty="0" smtClean="0"/>
              <a:t> </a:t>
            </a:r>
            <a:r>
              <a:rPr lang="ru-RU" dirty="0" err="1"/>
              <a:t>Имре</a:t>
            </a:r>
            <a:r>
              <a:rPr lang="ru-RU" dirty="0"/>
              <a:t> посвятил оперетту «Фиалка Монмартра».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6" y="497535"/>
            <a:ext cx="3490912" cy="2244157"/>
          </a:xfrm>
        </p:spPr>
      </p:pic>
      <p:pic>
        <p:nvPicPr>
          <p:cNvPr id="5" name="Рисунок 4" descr="Вера Макинская - статистка из Перми, которая перевернула жизнь Имре Кальмана (10 фото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6" y="2856411"/>
            <a:ext cx="3910737" cy="3139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410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нов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Основная">
      <a:majorFont>
        <a:latin typeface="Circe Light"/>
        <a:ea typeface=""/>
        <a:cs typeface=""/>
      </a:majorFont>
      <a:minorFont>
        <a:latin typeface="Circe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снов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Основная">
      <a:majorFont>
        <a:latin typeface="Circe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снов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450"/>
      </a:accent1>
      <a:accent2>
        <a:srgbClr val="9D86FC"/>
      </a:accent2>
      <a:accent3>
        <a:srgbClr val="DC4699"/>
      </a:accent3>
      <a:accent4>
        <a:srgbClr val="FDB913"/>
      </a:accent4>
      <a:accent5>
        <a:srgbClr val="156BFF"/>
      </a:accent5>
      <a:accent6>
        <a:srgbClr val="F25917"/>
      </a:accent6>
      <a:hlink>
        <a:srgbClr val="0563C1"/>
      </a:hlink>
      <a:folHlink>
        <a:srgbClr val="954F72"/>
      </a:folHlink>
    </a:clrScheme>
    <a:fontScheme name="Основная">
      <a:majorFont>
        <a:latin typeface="Circe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532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Circe</vt:lpstr>
      <vt:lpstr>Circe Bold</vt:lpstr>
      <vt:lpstr>Circe Light</vt:lpstr>
      <vt:lpstr>HelveticaInseratCyr Upright</vt:lpstr>
      <vt:lpstr>Times New Roman</vt:lpstr>
      <vt:lpstr>Тема Office</vt:lpstr>
      <vt:lpstr>Имре Кальман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Polina</dc:creator>
  <cp:lastModifiedBy>Морозова Татьяна</cp:lastModifiedBy>
  <cp:revision>15</cp:revision>
  <dcterms:created xsi:type="dcterms:W3CDTF">2021-01-12T13:16:48Z</dcterms:created>
  <dcterms:modified xsi:type="dcterms:W3CDTF">2022-12-19T09:33:56Z</dcterms:modified>
</cp:coreProperties>
</file>