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</p:sldMasterIdLst>
  <p:notesMasterIdLst>
    <p:notesMasterId r:id="rId14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e7ad1a11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e7ad1a11b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e7ad1a11b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e7ad1a11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0e7ad1a11b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0e7ad1a11b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e7ad1a11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0e7ad1a11b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10e7ad1a11b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87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e7ad1a1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0e7ad1a11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10e7ad1a11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e7ad1a1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e7ad1a11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10e7ad1a11b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e7ad1a1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0e7ad1a11b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10e7ad1a11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e7ad1a11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e7ad1a11b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g10e7ad1a11b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e7ad1a1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e7ad1a11b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g10e7ad1a11b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e7ad1a11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0e7ad1a11b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10e7ad1a11b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e7ad1a1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0e7ad1a11b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0e7ad1a11b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1">
  <p:cSld name="Титульный слайд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4">
  <p:cSld name="Подложка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2967318" y="2071307"/>
            <a:ext cx="7879976" cy="297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5">
  <p:cSld name="Подложка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086100" y="1891144"/>
            <a:ext cx="4405313" cy="29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>
            <a:spLocks noGrp="1"/>
          </p:cNvSpPr>
          <p:nvPr>
            <p:ph type="pic" idx="2"/>
          </p:nvPr>
        </p:nvSpPr>
        <p:spPr>
          <a:xfrm>
            <a:off x="7720445" y="1891144"/>
            <a:ext cx="3857193" cy="404134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6">
  <p:cSld name="Подложка6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967318" y="2071307"/>
            <a:ext cx="7879976" cy="297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71677" y="363404"/>
            <a:ext cx="9342439" cy="14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1971677" y="2170116"/>
            <a:ext cx="9342439" cy="360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>
  <p:cSld name="Объект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1981947" y="1093694"/>
            <a:ext cx="9734550" cy="468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рисунок">
  <p:cSld name="Текст + рисунок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465293" y="376521"/>
            <a:ext cx="8507507" cy="142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6911788" y="2174316"/>
            <a:ext cx="4769037" cy="3951987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1703106" y="2174316"/>
            <a:ext cx="4697507" cy="395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6858002" y="1048872"/>
            <a:ext cx="4822825" cy="507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1801908" y="1048872"/>
            <a:ext cx="4652869" cy="507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рисунок 2">
  <p:cSld name="Текст + рисунок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71677" y="363404"/>
            <a:ext cx="7199217" cy="14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71678" y="2170116"/>
            <a:ext cx="5082266" cy="395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>
            <a:spLocks noGrp="1"/>
          </p:cNvSpPr>
          <p:nvPr>
            <p:ph type="pic" idx="2"/>
          </p:nvPr>
        </p:nvSpPr>
        <p:spPr>
          <a:xfrm>
            <a:off x="7358744" y="2185969"/>
            <a:ext cx="4085242" cy="39403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">
  <p:cSld name="Заголовок + текст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8673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50900" y="2055820"/>
            <a:ext cx="10525312" cy="3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2">
  <p:cSld name="Титульный слайд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объект">
  <p:cSld name="Заголовок + объект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8673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838200" y="2055821"/>
            <a:ext cx="10564906" cy="371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 2">
  <p:cSld name="Рисунок с подписью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341811" y="38548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>
            <a:spLocks noGrp="1"/>
          </p:cNvSpPr>
          <p:nvPr>
            <p:ph type="pic" idx="2"/>
          </p:nvPr>
        </p:nvSpPr>
        <p:spPr>
          <a:xfrm>
            <a:off x="5559705" y="385483"/>
            <a:ext cx="6172200" cy="5889811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1341811" y="1985683"/>
            <a:ext cx="3932237" cy="326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2">
  <p:cSld name="Заголовок + текст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82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2971800" y="2055813"/>
            <a:ext cx="8682038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+ рисунок">
  <p:cSld name="Заголовок + текст + рисунок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82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2971800" y="2055813"/>
            <a:ext cx="40244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>
            <a:spLocks noGrp="1"/>
          </p:cNvSpPr>
          <p:nvPr>
            <p:ph type="pic" idx="2"/>
          </p:nvPr>
        </p:nvSpPr>
        <p:spPr>
          <a:xfrm>
            <a:off x="7304346" y="2055814"/>
            <a:ext cx="4125913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объект 3">
  <p:cSld name="Заголовок + объект 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946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838200" y="2055813"/>
            <a:ext cx="9294628" cy="4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009014" y="335200"/>
            <a:ext cx="725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632013" y="2312895"/>
            <a:ext cx="4675095" cy="381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2"/>
          </p:nvPr>
        </p:nvSpPr>
        <p:spPr>
          <a:xfrm>
            <a:off x="5593980" y="2312895"/>
            <a:ext cx="4665569" cy="381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3"/>
          </p:nvPr>
        </p:nvSpPr>
        <p:spPr>
          <a:xfrm>
            <a:off x="632572" y="1660760"/>
            <a:ext cx="4674533" cy="65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4"/>
          </p:nvPr>
        </p:nvSpPr>
        <p:spPr>
          <a:xfrm>
            <a:off x="5585015" y="1660760"/>
            <a:ext cx="4674533" cy="65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">
  <p:cSld name="Рисунок + текст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2859740" y="365129"/>
            <a:ext cx="72165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>
            <a:spLocks noGrp="1"/>
          </p:cNvSpPr>
          <p:nvPr>
            <p:ph type="pic" idx="2"/>
          </p:nvPr>
        </p:nvSpPr>
        <p:spPr>
          <a:xfrm>
            <a:off x="546287" y="2118521"/>
            <a:ext cx="6061075" cy="4007782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7153648" y="2118521"/>
            <a:ext cx="3298825" cy="400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основной)">
  <p:cSld name="Рисунок + текст (основной)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416" y="0"/>
            <a:ext cx="6171584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FFFAB9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без рамки)">
  <p:cSld name="Рисунок + текст (без рамки)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">
  <p:cSld name="Выставки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3">
  <p:cSld name="Титульный слайд3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+ лого">
  <p:cSld name="Выставки + лого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выставки)">
  <p:cSld name="Рисунок + текст (выставки)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1782763" y="671513"/>
            <a:ext cx="3946525" cy="554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(рисунок + текст) 2">
  <p:cSld name="Выставки (рисунок + текст) 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395" y="-594"/>
            <a:ext cx="619152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D6CDFD"/>
          </a:solidFill>
          <a:ln>
            <a:noFill/>
          </a:ln>
        </p:spPr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(рисунок + текст) 3">
  <p:cSld name="Выставки (рисунок + текст) 3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322" y="-594"/>
            <a:ext cx="6171678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">
  <p:cSld name="Концерты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+ лого">
  <p:cSld name="Концерты + лого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">
  <p:cSld name="Концерты (рисунок + текст) 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2">
  <p:cSld name="Концерты (рисунок + текст) 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968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FFE29E"/>
          </a:solidFill>
          <a:ln>
            <a:noFill/>
          </a:ln>
        </p:spPr>
      </p:sp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3">
  <p:cSld name="Концерты (рисунок + текст) 3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313" y="-594"/>
            <a:ext cx="616968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">
  <p:cSld name="Семинары и конференции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4">
  <p:cSld name="Титульный слайд4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лого">
  <p:cSld name="Семинары и конференции лого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">
  <p:cSld name="Семинары и конференции (рисунок + текст) 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3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156BFF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2">
  <p:cSld name="Семинары и конференции (рисунок + текст)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4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97BCFF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3">
  <p:cSld name="Семинары и конференции (рисунок + текст) 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6" name="Google Shape;27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157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5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156BFF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">
  <p:cSld name="Заседания клубов и встречи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лого">
  <p:cSld name="Заседания клубов и встречи лого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">
  <p:cSld name="Заседания клубов и встречи (рисунок + текст)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8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94" name="Google Shape;294;p4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 2">
  <p:cSld name="Заседания клубов и встречи (рисунок + текст) 2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9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F1B3D5"/>
          </a:solidFill>
          <a:ln>
            <a:noFill/>
          </a:ln>
        </p:spPr>
      </p:sp>
      <p:sp>
        <p:nvSpPr>
          <p:cNvPr id="300" name="Google Shape;300;p4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 3">
  <p:cSld name="Заседания клубов и встречи (рисунок + текст) 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6226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06" name="Google Shape;306;p5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">
  <p:cSld name="Мастер-классы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329083" y="2766218"/>
            <a:ext cx="5311588" cy="144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лого">
  <p:cSld name="Мастер-классы лого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9" name="Google Shape;319;p5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">
  <p:cSld name="Мастер-классы (рисунок + текст)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3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3" name="Google Shape;323;p5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 2">
  <p:cSld name="Мастер-классы (рисунок + текст)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600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4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FABCA0"/>
          </a:solidFill>
          <a:ln>
            <a:noFill/>
          </a:ln>
        </p:spPr>
      </p:sp>
      <p:sp>
        <p:nvSpPr>
          <p:cNvPr id="329" name="Google Shape;329;p54"/>
          <p:cNvSpPr txBox="1">
            <a:spLocks noGrp="1"/>
          </p:cNvSpPr>
          <p:nvPr>
            <p:ph type="title"/>
          </p:nvPr>
        </p:nvSpPr>
        <p:spPr>
          <a:xfrm>
            <a:off x="1604682" y="38305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4"/>
          <p:cNvSpPr txBox="1">
            <a:spLocks noGrp="1"/>
          </p:cNvSpPr>
          <p:nvPr>
            <p:ph type="body" idx="1"/>
          </p:nvPr>
        </p:nvSpPr>
        <p:spPr>
          <a:xfrm>
            <a:off x="1604963" y="208803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 3">
  <p:cSld name="Мастер-классы (рисунок + текст) 3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5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35" name="Google Shape;335;p5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">
  <p:cSld name="Лекции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лого">
  <p:cSld name="Лекции лого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">
  <p:cSld name="Лекции (рисунок + текст)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8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4AB2C6"/>
          </a:solidFill>
          <a:ln>
            <a:noFill/>
          </a:ln>
        </p:spPr>
      </p:sp>
      <p:sp>
        <p:nvSpPr>
          <p:cNvPr id="352" name="Google Shape;352;p5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 2">
  <p:cSld name="Лекции (рисунок + текст) 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9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C1E5EA"/>
          </a:solidFill>
          <a:ln>
            <a:noFill/>
          </a:ln>
        </p:spPr>
      </p:sp>
      <p:sp>
        <p:nvSpPr>
          <p:cNvPr id="358" name="Google Shape;358;p5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 3">
  <p:cSld name="Лекции (рисунок + текст) 3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600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0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4AB2C6"/>
          </a:solidFill>
          <a:ln>
            <a:noFill/>
          </a:ln>
        </p:spPr>
      </p:sp>
      <p:sp>
        <p:nvSpPr>
          <p:cNvPr id="364" name="Google Shape;364;p6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">
  <p:cSld name="Интерактивные занятия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2">
  <p:cSld name="Заголовок раздела2">
    <p:bg>
      <p:bgPr>
        <a:solidFill>
          <a:srgbClr val="7F7F7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97540" y="4964023"/>
            <a:ext cx="57060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818" y="4534863"/>
            <a:ext cx="2430782" cy="21838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715125" y="5172075"/>
            <a:ext cx="860425" cy="74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лого">
  <p:cSld name="Интерактивные занятия лого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7" name="Google Shape;377;p6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">
  <p:cSld name="Интерактивные занятия (рисунок + текст)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3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83CC22"/>
          </a:solidFill>
          <a:ln>
            <a:noFill/>
          </a:ln>
        </p:spPr>
      </p:sp>
      <p:sp>
        <p:nvSpPr>
          <p:cNvPr id="381" name="Google Shape;381;p6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 2">
  <p:cSld name="Интерактивные занятия (рисунок + текст) 2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5995" y="-594"/>
            <a:ext cx="6150800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4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BDEA82"/>
          </a:solidFill>
          <a:ln>
            <a:noFill/>
          </a:ln>
        </p:spPr>
      </p:sp>
      <p:sp>
        <p:nvSpPr>
          <p:cNvPr id="387" name="Google Shape;387;p6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 3">
  <p:cSld name="Интерактивные занятия (рисунок + текст) 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306" y="-594"/>
            <a:ext cx="6180694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5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82CC22"/>
          </a:solidFill>
          <a:ln>
            <a:noFill/>
          </a:ln>
        </p:spPr>
      </p:sp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+ рисунок 2">
  <p:cSld name="Заголовок + текст + рисунок 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6"/>
          <p:cNvSpPr txBox="1">
            <a:spLocks noGrp="1"/>
          </p:cNvSpPr>
          <p:nvPr>
            <p:ph type="title"/>
          </p:nvPr>
        </p:nvSpPr>
        <p:spPr>
          <a:xfrm>
            <a:off x="1443318" y="365125"/>
            <a:ext cx="807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6"/>
          <p:cNvSpPr>
            <a:spLocks noGrp="1"/>
          </p:cNvSpPr>
          <p:nvPr>
            <p:ph type="pic" idx="2"/>
          </p:nvPr>
        </p:nvSpPr>
        <p:spPr>
          <a:xfrm>
            <a:off x="7270750" y="1954212"/>
            <a:ext cx="3854450" cy="4365625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6"/>
          <p:cNvSpPr txBox="1">
            <a:spLocks noGrp="1"/>
          </p:cNvSpPr>
          <p:nvPr>
            <p:ph type="body" idx="1"/>
          </p:nvPr>
        </p:nvSpPr>
        <p:spPr>
          <a:xfrm>
            <a:off x="1443318" y="1954213"/>
            <a:ext cx="551329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2">
  <p:cSld name="Заключительный слайд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7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4" name="Google Shape;404;p67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3">
  <p:cSld name="Заключительный слайд3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9" name="Google Shape;409;p68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4">
  <p:cSld name="Заключительный слайд4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9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4" name="Google Shape;414;p69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1">
  <p:cSld name="Подложка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949575" y="2608263"/>
            <a:ext cx="7906684" cy="243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2">
  <p:cSld name="Подложка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602941" y="2698750"/>
            <a:ext cx="5974697" cy="381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3">
  <p:cSld name="Подложка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967318" y="2716213"/>
            <a:ext cx="7879976" cy="233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 txBox="1">
            <a:spLocks noGrp="1"/>
          </p:cNvSpPr>
          <p:nvPr>
            <p:ph type="ctrTitle"/>
          </p:nvPr>
        </p:nvSpPr>
        <p:spPr>
          <a:xfrm>
            <a:off x="0" y="1040028"/>
            <a:ext cx="121920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dirty="0" err="1" smtClean="0"/>
              <a:t>Джакомо</a:t>
            </a:r>
            <a:r>
              <a:rPr lang="ru-RU" dirty="0" smtClean="0"/>
              <a:t> </a:t>
            </a:r>
            <a:r>
              <a:rPr lang="ru-RU" dirty="0" err="1" smtClean="0"/>
              <a:t>Пуччини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Единство музыки и действа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2" y="6027003"/>
            <a:ext cx="333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«Старая пластинка»</a:t>
            </a:r>
          </a:p>
          <a:p>
            <a:pPr algn="r"/>
            <a:r>
              <a:rPr lang="ru-RU" sz="2400" b="1" dirty="0"/>
              <a:t>В</a:t>
            </a:r>
            <a:r>
              <a:rPr lang="ru-RU" sz="2400" b="1" dirty="0" smtClean="0"/>
              <a:t>ыпуск 25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488195" y="1507524"/>
            <a:ext cx="4703805" cy="53504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Джакомо</a:t>
            </a:r>
            <a:r>
              <a:rPr lang="ru-RU" dirty="0"/>
              <a:t> </a:t>
            </a:r>
            <a:r>
              <a:rPr lang="ru-RU" dirty="0" err="1"/>
              <a:t>Пуччини</a:t>
            </a:r>
            <a:r>
              <a:rPr lang="ru-RU" dirty="0"/>
              <a:t> одним из первых в Европе обратился к японскому сюжету. Чтобы с максимальной достоверностью передать в музыке восточный колорит, он использовал подлинные японские напевы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Так появилась «Мадам Баттерфляй».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/>
          <a:stretch/>
        </p:blipFill>
        <p:spPr>
          <a:xfrm>
            <a:off x="522514" y="1193952"/>
            <a:ext cx="6140532" cy="469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3928" y="638380"/>
            <a:ext cx="5511114" cy="60177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/>
              <a:t>Свою последнюю оперу «</a:t>
            </a:r>
            <a:r>
              <a:rPr lang="ru-RU" dirty="0" err="1"/>
              <a:t>Турандот</a:t>
            </a:r>
            <a:r>
              <a:rPr lang="ru-RU" dirty="0"/>
              <a:t>» </a:t>
            </a:r>
            <a:r>
              <a:rPr lang="ru-RU" dirty="0" err="1"/>
              <a:t>Пуччини</a:t>
            </a:r>
            <a:r>
              <a:rPr lang="ru-RU" dirty="0"/>
              <a:t> не успел закончить. Он оставил наброски и черновики последнего дуэта, по которым его друг, Франко </a:t>
            </a:r>
            <a:r>
              <a:rPr lang="ru-RU" dirty="0" err="1"/>
              <a:t>Альфано</a:t>
            </a:r>
            <a:r>
              <a:rPr lang="ru-RU" dirty="0"/>
              <a:t>, дописал произведение. На премьере в Ла Скала 25 апреля 1926 года дирижер обратился к публике и сообщил, в каком месте «смерть вырвала перо из рук маэстро». Второй спектакль был исполнен с финалом </a:t>
            </a:r>
            <a:r>
              <a:rPr lang="ru-RU" dirty="0" err="1"/>
              <a:t>Альфано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r="26683"/>
          <a:stretch/>
        </p:blipFill>
        <p:spPr>
          <a:xfrm>
            <a:off x="320635" y="638380"/>
            <a:ext cx="5652654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2" y="1048872"/>
            <a:ext cx="4822825" cy="557435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err="1"/>
              <a:t>Джакомо</a:t>
            </a:r>
            <a:r>
              <a:rPr lang="ru-RU" dirty="0"/>
              <a:t> </a:t>
            </a:r>
            <a:r>
              <a:rPr lang="ru-RU" dirty="0" err="1"/>
              <a:t>Пуччини</a:t>
            </a:r>
            <a:r>
              <a:rPr lang="ru-RU" dirty="0"/>
              <a:t> удалось сделать почти невозможное – не только зазвучать наравне с признанными оперными композиторами, но и остаться вне популярных течений. Он прокладывал свой творческий маршрут, сверяясь с самыми верными картами: собственным чувством музыки и театрального действа.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7446" r="11086" b="9264"/>
          <a:stretch/>
        </p:blipFill>
        <p:spPr>
          <a:xfrm>
            <a:off x="1757548" y="498764"/>
            <a:ext cx="4132613" cy="571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6346" y="640913"/>
            <a:ext cx="459671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Гениальный композитор, выдающийся оперный драматург и человек, тонко чувствовавший искусство, третий по </a:t>
            </a:r>
            <a:r>
              <a:rPr lang="ru-RU" sz="3200" dirty="0" err="1"/>
              <a:t>исполняемости</a:t>
            </a:r>
            <a:r>
              <a:rPr lang="ru-RU" sz="3200" dirty="0"/>
              <a:t> оперный композитор в мире – все эти эпитеты адресованы герою 25-го выпуска «Старой пластинки».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15" y="0"/>
            <a:ext cx="518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783283" y="1013246"/>
            <a:ext cx="6127668" cy="54350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Пуччини</a:t>
            </a:r>
            <a:r>
              <a:rPr lang="ru-RU" dirty="0"/>
              <a:t> родился в городе Лукка, в музыкальной семье, одним из семи детей. Династия музыкантов в семье </a:t>
            </a:r>
            <a:r>
              <a:rPr lang="ru-RU" dirty="0" err="1"/>
              <a:t>Пуччини</a:t>
            </a:r>
            <a:r>
              <a:rPr lang="ru-RU" dirty="0"/>
              <a:t> была основана в Лукке прапрадедушкой </a:t>
            </a:r>
            <a:r>
              <a:rPr lang="ru-RU" dirty="0" err="1" smtClean="0"/>
              <a:t>Джакомо</a:t>
            </a:r>
            <a:r>
              <a:rPr lang="ru-RU" dirty="0" smtClean="0"/>
              <a:t>, </a:t>
            </a:r>
            <a:r>
              <a:rPr lang="ru-RU" dirty="0"/>
              <a:t>его </a:t>
            </a:r>
            <a:r>
              <a:rPr lang="ru-RU" dirty="0" smtClean="0"/>
              <a:t>тёзкой.</a:t>
            </a:r>
          </a:p>
          <a:p>
            <a:pPr marL="114300" indent="0">
              <a:buNone/>
            </a:pPr>
            <a:r>
              <a:rPr lang="ru-RU" dirty="0"/>
              <a:t>После смерти отца пятилетнего </a:t>
            </a:r>
            <a:r>
              <a:rPr lang="ru-RU" dirty="0" err="1"/>
              <a:t>Джакомо</a:t>
            </a:r>
            <a:r>
              <a:rPr lang="ru-RU" dirty="0"/>
              <a:t> отправили к дяде. Он считал племянника ужасным, недисциплинированным учеником и не стеснялся больно пинать его по ногам за каждую фальшивую ноту.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/>
          <a:stretch/>
        </p:blipFill>
        <p:spPr>
          <a:xfrm>
            <a:off x="308759" y="1227858"/>
            <a:ext cx="5130140" cy="452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17673" y="846991"/>
            <a:ext cx="5755041" cy="570225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Впоследствии </a:t>
            </a:r>
            <a:r>
              <a:rPr lang="ru-RU" dirty="0" err="1"/>
              <a:t>Джакомо</a:t>
            </a:r>
            <a:r>
              <a:rPr lang="ru-RU" dirty="0"/>
              <a:t> был вынужден зарабатывать на хлеб певчим в церкви, а позже – органистом. Тонко чувствовавший людей, их настроения и чаяния, </a:t>
            </a:r>
            <a:r>
              <a:rPr lang="ru-RU" dirty="0" err="1"/>
              <a:t>Пуччини</a:t>
            </a:r>
            <a:r>
              <a:rPr lang="ru-RU" dirty="0"/>
              <a:t> позволял себе легкие импровизации, в которых слышались народные напевы. Это восхищало прихожан – такая музыка была им близка и понятна. Духовенство, напротив, возмущалось вольностью трактовок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9099"/>
          <a:stretch/>
        </p:blipFill>
        <p:spPr>
          <a:xfrm>
            <a:off x="237508" y="1116280"/>
            <a:ext cx="5545776" cy="468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7669" y="1520042"/>
            <a:ext cx="5925786" cy="51004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В 1880 году </a:t>
            </a:r>
            <a:r>
              <a:rPr lang="ru-RU" dirty="0" err="1"/>
              <a:t>Пуччини</a:t>
            </a:r>
            <a:r>
              <a:rPr lang="ru-RU" dirty="0"/>
              <a:t> поступил в Миланскую консерваторию. Но денег на оплату обучения у юноши не было: кроме него, мать содержала еще шестерых детей. На помощь пришел двоюродный дядя </a:t>
            </a:r>
            <a:r>
              <a:rPr lang="ru-RU" dirty="0" err="1"/>
              <a:t>Джакомо</a:t>
            </a:r>
            <a:r>
              <a:rPr lang="ru-RU" dirty="0"/>
              <a:t>, </a:t>
            </a:r>
            <a:r>
              <a:rPr lang="ru-RU" dirty="0" err="1"/>
              <a:t>Николао</a:t>
            </a:r>
            <a:r>
              <a:rPr lang="ru-RU" dirty="0"/>
              <a:t> </a:t>
            </a:r>
            <a:r>
              <a:rPr lang="ru-RU" dirty="0" err="1"/>
              <a:t>Черу</a:t>
            </a:r>
            <a:r>
              <a:rPr lang="ru-RU" dirty="0"/>
              <a:t>, который взял на себя все расходы семьи. </a:t>
            </a:r>
          </a:p>
          <a:p>
            <a:pPr marL="114300" indent="0">
              <a:buNone/>
            </a:pPr>
            <a:endParaRPr lang="ru-RU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b="12753"/>
          <a:stretch/>
        </p:blipFill>
        <p:spPr>
          <a:xfrm>
            <a:off x="1341912" y="642751"/>
            <a:ext cx="4010581" cy="589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5384" y="1048872"/>
            <a:ext cx="5881816" cy="558943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После смерти матери </a:t>
            </a:r>
            <a:r>
              <a:rPr lang="ru-RU" dirty="0" err="1" smtClean="0"/>
              <a:t>Пуччини</a:t>
            </a:r>
            <a:r>
              <a:rPr lang="ru-RU" dirty="0" smtClean="0"/>
              <a:t> возвращается в родной город, где заводит роман с Эльвирой </a:t>
            </a:r>
            <a:r>
              <a:rPr lang="ru-RU" dirty="0" err="1" smtClean="0"/>
              <a:t>Бонтури</a:t>
            </a:r>
            <a:r>
              <a:rPr lang="ru-RU" dirty="0" smtClean="0"/>
              <a:t>. Женщина была замужем и имела двух детей от этого брака, однако предпочла уйти от супруга к </a:t>
            </a:r>
            <a:r>
              <a:rPr lang="ru-RU" dirty="0" err="1" smtClean="0"/>
              <a:t>Пуччини</a:t>
            </a:r>
            <a:r>
              <a:rPr lang="ru-RU" dirty="0" smtClean="0"/>
              <a:t>. Для небольшого города это стало потрясением.</a:t>
            </a:r>
          </a:p>
          <a:p>
            <a:pPr marL="114300" indent="0">
              <a:buNone/>
            </a:pPr>
            <a:r>
              <a:rPr lang="ru-RU" dirty="0" smtClean="0"/>
              <a:t>От композитора отвернулись многие знакомые, включая дядю. Он потребовал вернуть деньги за консерваторию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2087" b="21647"/>
          <a:stretch/>
        </p:blipFill>
        <p:spPr>
          <a:xfrm>
            <a:off x="1425038" y="1266644"/>
            <a:ext cx="4252809" cy="418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8508" y="1048872"/>
            <a:ext cx="5288692" cy="54231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/>
              <a:t>1923 году у композитора обнаружили первые симптомы опухоли горла. Через год </a:t>
            </a:r>
            <a:r>
              <a:rPr lang="ru-RU" dirty="0" err="1"/>
              <a:t>Пуччини</a:t>
            </a:r>
            <a:r>
              <a:rPr lang="ru-RU" dirty="0"/>
              <a:t> в сопровождении сына отправился в Брюссель на </a:t>
            </a:r>
            <a:r>
              <a:rPr lang="ru-RU" dirty="0" smtClean="0"/>
              <a:t>лечение. После операции </a:t>
            </a:r>
            <a:r>
              <a:rPr lang="ru-RU" dirty="0" err="1" smtClean="0"/>
              <a:t>Джакомо</a:t>
            </a:r>
            <a:r>
              <a:rPr lang="ru-RU" dirty="0" smtClean="0"/>
              <a:t> почти не мог разговаривать, читал журналы и иногда что-то писал. </a:t>
            </a:r>
          </a:p>
          <a:p>
            <a:pPr marL="114300" indent="0">
              <a:buNone/>
            </a:pPr>
            <a:r>
              <a:rPr lang="ru-RU" dirty="0"/>
              <a:t>29 ноября 1924 года он упал в обморок и, не приходя в сознание, скончался.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747" t="17158" r="37857" b="18800"/>
          <a:stretch/>
        </p:blipFill>
        <p:spPr>
          <a:xfrm>
            <a:off x="736270" y="225631"/>
            <a:ext cx="5047013" cy="6246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097" y="801736"/>
            <a:ext cx="5973932" cy="55656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3000" dirty="0"/>
              <a:t>За время учебы </a:t>
            </a:r>
            <a:r>
              <a:rPr lang="ru-RU" sz="3000" dirty="0" err="1"/>
              <a:t>Пуччини</a:t>
            </a:r>
            <a:r>
              <a:rPr lang="ru-RU" sz="3000" dirty="0"/>
              <a:t> написал немало </a:t>
            </a:r>
            <a:r>
              <a:rPr lang="ru-RU" sz="3000" dirty="0" smtClean="0"/>
              <a:t>произведений. Традиционные </a:t>
            </a:r>
            <a:r>
              <a:rPr lang="ru-RU" sz="3000" dirty="0"/>
              <a:t>романтические сюжеты </a:t>
            </a:r>
            <a:r>
              <a:rPr lang="ru-RU" sz="3000" dirty="0" smtClean="0"/>
              <a:t>«Виллисы</a:t>
            </a:r>
            <a:r>
              <a:rPr lang="ru-RU" sz="3000" dirty="0"/>
              <a:t>» и «Эдгар</a:t>
            </a:r>
            <a:r>
              <a:rPr lang="ru-RU" sz="3000" dirty="0" smtClean="0"/>
              <a:t>» </a:t>
            </a:r>
            <a:r>
              <a:rPr lang="ru-RU" sz="3000" dirty="0"/>
              <a:t>были подступами к творческой индивидуальности. Тем не менее, именно они принесли </a:t>
            </a:r>
            <a:r>
              <a:rPr lang="ru-RU" sz="3000" dirty="0" err="1"/>
              <a:t>Пуччини</a:t>
            </a:r>
            <a:r>
              <a:rPr lang="ru-RU" sz="3000" dirty="0"/>
              <a:t> известность в миланских музыкальных кругах</a:t>
            </a:r>
            <a:r>
              <a:rPr lang="ru-RU" sz="3000" dirty="0" smtClean="0"/>
              <a:t>.</a:t>
            </a:r>
          </a:p>
          <a:p>
            <a:pPr marL="114300" indent="0">
              <a:buNone/>
            </a:pPr>
            <a:r>
              <a:rPr lang="ru-RU" sz="3000" dirty="0" smtClean="0"/>
              <a:t>Малое влияние на композитора оказали и популярные на тот момент течения.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3" y="407603"/>
            <a:ext cx="4446940" cy="595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8508" y="1048872"/>
            <a:ext cx="5593492" cy="5809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Особой вехой в творчестве </a:t>
            </a:r>
            <a:r>
              <a:rPr lang="ru-RU" dirty="0" err="1"/>
              <a:t>Пуччини</a:t>
            </a:r>
            <a:r>
              <a:rPr lang="ru-RU" dirty="0"/>
              <a:t> можно считать оперу по роману Анри </a:t>
            </a:r>
            <a:r>
              <a:rPr lang="ru-RU" dirty="0" err="1"/>
              <a:t>Мюрже</a:t>
            </a:r>
            <a:r>
              <a:rPr lang="ru-RU" dirty="0"/>
              <a:t> «Сцены из жизни богемы». Только человек, в молодости познавший лишения и нужду, мог с такой искренностью, юмором и проникновенным лиризмом рассказать трогательную историю любви бедной швеи </a:t>
            </a:r>
            <a:r>
              <a:rPr lang="ru-RU" dirty="0" err="1"/>
              <a:t>Мими</a:t>
            </a:r>
            <a:r>
              <a:rPr lang="ru-RU" dirty="0"/>
              <a:t> и безработного художника Рудольфа.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3" r="26030"/>
          <a:stretch/>
        </p:blipFill>
        <p:spPr>
          <a:xfrm>
            <a:off x="1009403" y="341453"/>
            <a:ext cx="4583876" cy="610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Точки Зрения">
  <a:themeElements>
    <a:clrScheme name="Основ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3D11FC"/>
      </a:accent5>
      <a:accent6>
        <a:srgbClr val="F259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снов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571</Words>
  <Application>Microsoft Office PowerPoint</Application>
  <PresentationFormat>Широкоэкранный</PresentationFormat>
  <Paragraphs>30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Helvetica Neue</vt:lpstr>
      <vt:lpstr>Arial</vt:lpstr>
      <vt:lpstr>Тема Точки Зрения</vt:lpstr>
      <vt:lpstr>Джакомо Пуччини. Единство музыки и действа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Джакомо Пуччини. Единство музыки и действа</dc:title>
  <dc:creator>Абросимов Дмитрий Александрович</dc:creator>
  <cp:lastModifiedBy>Абросимов Дмитрий Александрович</cp:lastModifiedBy>
  <cp:revision>34</cp:revision>
  <dcterms:modified xsi:type="dcterms:W3CDTF">2023-01-25T10:52:27Z</dcterms:modified>
</cp:coreProperties>
</file>