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62" r:id="rId3"/>
    <p:sldId id="287" r:id="rId4"/>
    <p:sldId id="274" r:id="rId5"/>
    <p:sldId id="275" r:id="rId6"/>
    <p:sldId id="277" r:id="rId7"/>
    <p:sldId id="288" r:id="rId8"/>
    <p:sldId id="290" r:id="rId9"/>
    <p:sldId id="282" r:id="rId10"/>
    <p:sldId id="281" r:id="rId11"/>
    <p:sldId id="279" r:id="rId12"/>
    <p:sldId id="284" r:id="rId13"/>
    <p:sldId id="280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  <a:srgbClr val="5A2D8B"/>
    <a:srgbClr val="DC14C4"/>
    <a:srgbClr val="4A206A"/>
    <a:srgbClr val="4C216D"/>
    <a:srgbClr val="DD8FD2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9" autoAdjust="0"/>
    <p:restoredTop sz="86395" autoAdjust="0"/>
  </p:normalViewPr>
  <p:slideViewPr>
    <p:cSldViewPr snapToGrid="0" showGuides="1">
      <p:cViewPr varScale="1">
        <p:scale>
          <a:sx n="99" d="100"/>
          <a:sy n="99" d="100"/>
        </p:scale>
        <p:origin x="11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444129149562"/>
          <c:y val="9.461839002133271E-2"/>
          <c:w val="0.49173050366392773"/>
          <c:h val="0.683743184775071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F-416D-BCFE-010B0726124B}"/>
              </c:ext>
            </c:extLst>
          </c:dPt>
          <c:dPt>
            <c:idx val="1"/>
            <c:bubble3D val="0"/>
            <c:spPr>
              <a:solidFill>
                <a:srgbClr val="DC14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F-416D-BCFE-010B0726124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3E-401A-A98D-2AC3108C4161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9BF-416D-BCFE-010B0726124B}"/>
              </c:ext>
            </c:extLst>
          </c:dPt>
          <c:dLbls>
            <c:dLbl>
              <c:idx val="0"/>
              <c:layout>
                <c:manualLayout>
                  <c:x val="3.9248711707625138E-2"/>
                  <c:y val="-7.57826130381560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BF-416D-BCFE-010B0726124B}"/>
                </c:ext>
              </c:extLst>
            </c:dLbl>
            <c:dLbl>
              <c:idx val="1"/>
              <c:layout>
                <c:manualLayout>
                  <c:x val="-2.5959959750392076E-3"/>
                  <c:y val="5.36423175257309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BF-416D-BCFE-010B0726124B}"/>
                </c:ext>
              </c:extLst>
            </c:dLbl>
            <c:dLbl>
              <c:idx val="3"/>
              <c:layout>
                <c:manualLayout>
                  <c:x val="5.0267057594598645E-2"/>
                  <c:y val="5.172258912226824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BF-416D-BCFE-010B07261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библиотеки</c:v>
                </c:pt>
                <c:pt idx="1">
                  <c:v>музеи</c:v>
                </c:pt>
                <c:pt idx="2">
                  <c:v>театры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244</c:v>
                </c:pt>
                <c:pt idx="1">
                  <c:v>32</c:v>
                </c:pt>
                <c:pt idx="2">
                  <c:v>12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F-416D-BCFE-010B07261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984552122519253E-2"/>
          <c:y val="0.83901000109056711"/>
          <c:w val="0.89999996856481734"/>
          <c:h val="9.715139060420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393050679863698"/>
          <c:y val="0.21887352275584615"/>
          <c:w val="0.60237639516124863"/>
          <c:h val="0.506972820993439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DD8FD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0AE-4484-B412-FA047D1E9B1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69C-493E-9E56-C7FCE2E9FA57}"/>
              </c:ext>
            </c:extLst>
          </c:dPt>
          <c:dPt>
            <c:idx val="2"/>
            <c:bubble3D val="0"/>
            <c:spPr>
              <a:solidFill>
                <a:srgbClr val="DC14C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0AE-4484-B412-FA047D1E9B1B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0AE-4484-B412-FA047D1E9B1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0AE-4484-B412-FA047D1E9B1B}"/>
              </c:ext>
            </c:extLst>
          </c:dPt>
          <c:dLbls>
            <c:dLbl>
              <c:idx val="0"/>
              <c:layout>
                <c:manualLayout>
                  <c:x val="-0.22228416746973975"/>
                  <c:y val="-0.12596863784945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4C15BD0C-5944-43E5-A6AD-42C3D6D534D2}" type="PERCENTAGE">
                      <a:rPr lang="en-US" sz="3200" baseline="0">
                        <a:solidFill>
                          <a:srgbClr val="4A206A"/>
                        </a:solidFill>
                      </a:rPr>
                      <a:pPr>
                        <a:defRPr sz="32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en-US" sz="32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AE-4484-B412-FA047D1E9B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AE-4484-B412-FA047D1E9B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AE-4484-B412-FA047D1E9B1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AE-4484-B412-FA047D1E9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2">
                  <c:v>библиотеки СПБ</c:v>
                </c:pt>
                <c:pt idx="3">
                  <c:v>музеи СПБ</c:v>
                </c:pt>
                <c:pt idx="4">
                  <c:v>театры СПБ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214</c:v>
                </c:pt>
                <c:pt idx="2">
                  <c:v>94</c:v>
                </c:pt>
                <c:pt idx="3">
                  <c:v>14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E-4484-B412-FA047D1E9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"/>
          <c:y val="0.8028225935492721"/>
          <c:w val="0.99336935584014452"/>
          <c:h val="0.17975906919331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4A206A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22462196679215"/>
          <c:y val="0.20577312268020712"/>
          <c:w val="0.42709220709878198"/>
          <c:h val="0.711921372680117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BA-4CDE-B2F1-69E8CE2BA2D1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0BA-4CDE-B2F1-69E8CE2BA2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E4A-43BA-96C4-704965F08B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E4A-43BA-96C4-704965F08B09}"/>
              </c:ext>
            </c:extLst>
          </c:dPt>
          <c:dLbls>
            <c:dLbl>
              <c:idx val="0"/>
              <c:layout>
                <c:manualLayout>
                  <c:x val="-5.2532833414419042E-2"/>
                  <c:y val="0.14774877542899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BA-4CDE-B2F1-69E8CE2BA2D1}"/>
                </c:ext>
              </c:extLst>
            </c:dLbl>
            <c:dLbl>
              <c:idx val="1"/>
              <c:layout>
                <c:manualLayout>
                  <c:x val="8.4928091180693915E-2"/>
                  <c:y val="-0.122628001081564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BA-4CDE-B2F1-69E8CE2BA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4C216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онлайн</c:v>
                </c:pt>
                <c:pt idx="1">
                  <c:v>офлайн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A-4CDE-B2F1-69E8CE2BA2D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4808721607891157"/>
          <c:y val="4.7886724894913146E-3"/>
          <c:w val="0.67310084859836983"/>
          <c:h val="0.16004784232483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4C216D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8755357680645"/>
          <c:y val="0.10144896455538201"/>
          <c:w val="0.43429817825091921"/>
          <c:h val="0.689473762072969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C14C4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B04-4A4C-845E-D97D5A307728}"/>
              </c:ext>
            </c:extLst>
          </c:dPt>
          <c:dPt>
            <c:idx val="1"/>
            <c:bubble3D val="0"/>
            <c:spPr>
              <a:solidFill>
                <a:srgbClr val="DC14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04-4A4C-845E-D97D5A307728}"/>
              </c:ext>
            </c:extLst>
          </c:dPt>
          <c:dPt>
            <c:idx val="2"/>
            <c:bubble3D val="0"/>
            <c:spPr>
              <a:solidFill>
                <a:srgbClr val="DC14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CB-4DD4-A5C2-8B3C723BE4E4}"/>
              </c:ext>
            </c:extLst>
          </c:dPt>
          <c:dPt>
            <c:idx val="3"/>
            <c:bubble3D val="0"/>
            <c:spPr>
              <a:solidFill>
                <a:srgbClr val="DC14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CB-4DD4-A5C2-8B3C723BE4E4}"/>
              </c:ext>
            </c:extLst>
          </c:dPt>
          <c:dLbls>
            <c:dLbl>
              <c:idx val="0"/>
              <c:layout>
                <c:manualLayout>
                  <c:x val="1.3326474073789609E-2"/>
                  <c:y val="6.14087920739679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04-4A4C-845E-D97D5A307728}"/>
                </c:ext>
              </c:extLst>
            </c:dLbl>
            <c:dLbl>
              <c:idx val="1"/>
              <c:layout>
                <c:manualLayout>
                  <c:x val="-3.3887100960346677E-3"/>
                  <c:y val="-0.122853932755802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39171844731623"/>
                      <c:h val="0.3854588121202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04-4A4C-845E-D97D5A307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Петербург</c:v>
                </c:pt>
                <c:pt idx="1">
                  <c:v>регионы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</c:v>
                </c:pt>
                <c:pt idx="1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4-4A4C-845E-D97D5A307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4C216D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192279377894776"/>
          <c:y val="0.17597510910578365"/>
          <c:w val="0.46684945324065796"/>
          <c:h val="0.731080449089125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DC14C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26C-4703-9D6E-7727DE37497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026C-4703-9D6E-7727DE37497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026C-4703-9D6E-7727DE374974}"/>
              </c:ext>
            </c:extLst>
          </c:dPt>
          <c:dPt>
            <c:idx val="3"/>
            <c:bubble3D val="0"/>
            <c:spPr>
              <a:solidFill>
                <a:srgbClr val="5A2D8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26C-4703-9D6E-7727DE374974}"/>
              </c:ext>
            </c:extLst>
          </c:dPt>
          <c:dLbls>
            <c:dLbl>
              <c:idx val="0"/>
              <c:layout>
                <c:manualLayout>
                  <c:x val="-5.03898386176948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8158346871617"/>
                      <c:h val="0.25116776858459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6C-4703-9D6E-7727DE374974}"/>
                </c:ext>
              </c:extLst>
            </c:dLbl>
            <c:dLbl>
              <c:idx val="1"/>
              <c:layout>
                <c:manualLayout>
                  <c:x val="-2.7651432813131021E-2"/>
                  <c:y val="2.85985077144424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6C-4703-9D6E-7727DE374974}"/>
                </c:ext>
              </c:extLst>
            </c:dLbl>
            <c:dLbl>
              <c:idx val="2"/>
              <c:layout>
                <c:manualLayout>
                  <c:x val="-1.3208978715504508E-2"/>
                  <c:y val="-2.495278584233400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6C-4703-9D6E-7727DE374974}"/>
                </c:ext>
              </c:extLst>
            </c:dLbl>
            <c:dLbl>
              <c:idx val="3"/>
              <c:layout>
                <c:manualLayout>
                  <c:x val="6.2591830492218392E-2"/>
                  <c:y val="-1.62968932583020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6C-4703-9D6E-7727DE374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58267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библиотеки</c:v>
                </c:pt>
                <c:pt idx="1">
                  <c:v>музеи</c:v>
                </c:pt>
                <c:pt idx="2">
                  <c:v>театры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386</c:v>
                </c:pt>
                <c:pt idx="1">
                  <c:v>53</c:v>
                </c:pt>
                <c:pt idx="2">
                  <c:v>13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C-4703-9D6E-7727DE374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16421910007"/>
          <c:y val="0.17287347425321706"/>
          <c:w val="0.50039755388523199"/>
          <c:h val="0.670494778624437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1B-4960-B2E8-1891CC0840C4}"/>
              </c:ext>
            </c:extLst>
          </c:dPt>
          <c:dPt>
            <c:idx val="1"/>
            <c:bubble3D val="0"/>
            <c:spPr>
              <a:solidFill>
                <a:srgbClr val="DC14C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1B-4960-B2E8-1891CC0840C4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C1B-4960-B2E8-1891CC0840C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C1B-4960-B2E8-1891CC0840C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AC1B-4960-B2E8-1891CC0840C4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C1B-4960-B2E8-1891CC0840C4}"/>
              </c:ext>
            </c:extLst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AC1B-4960-B2E8-1891CC0840C4}"/>
              </c:ext>
            </c:extLst>
          </c:dPt>
          <c:dLbls>
            <c:dLbl>
              <c:idx val="0"/>
              <c:layout>
                <c:manualLayout>
                  <c:x val="9.3361066346399485E-2"/>
                  <c:y val="0.3478354987313898"/>
                </c:manualLayout>
              </c:layout>
              <c:tx>
                <c:rich>
                  <a:bodyPr/>
                  <a:lstStyle/>
                  <a:p>
                    <a:fld id="{5F80F206-ADAA-4F6F-A727-77E4BEB85527}" type="CATEGORYNAME">
                      <a:rPr lang="ru-RU" sz="2000" b="0" smtClean="0">
                        <a:solidFill>
                          <a:srgbClr val="4C216D"/>
                        </a:solidFill>
                      </a:rPr>
                      <a:pPr/>
                      <a:t>[ИМЯ КАТЕГОРИИ]</a:t>
                    </a:fld>
                    <a:r>
                      <a:rPr lang="ru-RU" sz="2000" b="0" dirty="0" smtClean="0">
                        <a:solidFill>
                          <a:srgbClr val="4C216D"/>
                        </a:solidFill>
                      </a:rPr>
                      <a:t>;</a:t>
                    </a:r>
                    <a:r>
                      <a:rPr lang="ru-RU" sz="2000" b="0" baseline="0" dirty="0" smtClean="0">
                        <a:solidFill>
                          <a:srgbClr val="4C216D"/>
                        </a:solidFill>
                      </a:rPr>
                      <a:t> </a:t>
                    </a:r>
                    <a:fld id="{C0FB75D4-6B8F-4C26-814E-CC58731B7B0A}" type="VALUE">
                      <a:rPr lang="ru-RU" sz="2000" b="0" baseline="0" smtClean="0">
                        <a:solidFill>
                          <a:srgbClr val="4C216D"/>
                        </a:solidFill>
                      </a:rPr>
                      <a:pPr/>
                      <a:t>[ЗНАЧЕНИЕ]</a:t>
                    </a:fld>
                    <a:endParaRPr lang="ru-RU" sz="2000" b="0" baseline="0" dirty="0" smtClean="0">
                      <a:solidFill>
                        <a:srgbClr val="4C216D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74206320890548"/>
                      <c:h val="0.155166533528143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1B-4960-B2E8-1891CC0840C4}"/>
                </c:ext>
              </c:extLst>
            </c:dLbl>
            <c:dLbl>
              <c:idx val="1"/>
              <c:layout>
                <c:manualLayout>
                  <c:x val="-7.1118590601974424E-2"/>
                  <c:y val="0.207481902128698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4A206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B62E60-AD21-4AF4-8FAE-2EFA02BD2911}" type="CATEGORYNAME">
                      <a:rPr lang="ru-RU" sz="2000" b="0" smtClean="0">
                        <a:solidFill>
                          <a:srgbClr val="4A206A"/>
                        </a:solidFill>
                      </a:rPr>
                      <a:pPr>
                        <a:defRPr sz="2000" b="0">
                          <a:solidFill>
                            <a:srgbClr val="4A206A"/>
                          </a:solidFill>
                        </a:defRPr>
                      </a:pPr>
                      <a:t>[ИМЯ КАТЕГОРИИ]</a:t>
                    </a:fld>
                    <a:r>
                      <a:rPr lang="ru-RU" sz="2000" b="0" dirty="0" smtClean="0">
                        <a:solidFill>
                          <a:srgbClr val="4A206A"/>
                        </a:solidFill>
                      </a:rPr>
                      <a:t>;</a:t>
                    </a:r>
                    <a:r>
                      <a:rPr lang="ru-RU" sz="2000" b="0" baseline="0" dirty="0" smtClean="0">
                        <a:solidFill>
                          <a:srgbClr val="4A206A"/>
                        </a:solidFill>
                      </a:rPr>
                      <a:t> </a:t>
                    </a:r>
                    <a:fld id="{BA4B7151-A544-4222-A20C-83BD28B07A28}" type="VALUE">
                      <a:rPr lang="ru-RU" sz="2000" b="0" baseline="0" smtClean="0">
                        <a:solidFill>
                          <a:srgbClr val="4A206A"/>
                        </a:solidFill>
                      </a:rPr>
                      <a:pPr>
                        <a:defRPr sz="2000" b="0">
                          <a:solidFill>
                            <a:srgbClr val="4A206A"/>
                          </a:solidFill>
                        </a:defRPr>
                      </a:pPr>
                      <a:t>[ЗНАЧЕНИЕ]</a:t>
                    </a:fld>
                    <a:endParaRPr lang="ru-RU" sz="2000" b="0" baseline="0" dirty="0" smtClean="0">
                      <a:solidFill>
                        <a:srgbClr val="4A206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4A206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886571111640359"/>
                      <c:h val="0.202910145983286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1B-4960-B2E8-1891CC0840C4}"/>
                </c:ext>
              </c:extLst>
            </c:dLbl>
            <c:dLbl>
              <c:idx val="2"/>
              <c:layout>
                <c:manualLayout>
                  <c:x val="-0.19509871970350573"/>
                  <c:y val="-4.887977384386831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1B-4960-B2E8-1891CC0840C4}"/>
                </c:ext>
              </c:extLst>
            </c:dLbl>
            <c:dLbl>
              <c:idx val="3"/>
              <c:layout>
                <c:manualLayout>
                  <c:x val="-0.20400599636054401"/>
                  <c:y val="-3.34306693211590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1004584997918"/>
                      <c:h val="0.1362236809973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C1B-4960-B2E8-1891CC0840C4}"/>
                </c:ext>
              </c:extLst>
            </c:dLbl>
            <c:dLbl>
              <c:idx val="4"/>
              <c:layout>
                <c:manualLayout>
                  <c:x val="-0.16379359076414676"/>
                  <c:y val="-7.94294772829807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C1B-4960-B2E8-1891CC0840C4}"/>
                </c:ext>
              </c:extLst>
            </c:dLbl>
            <c:dLbl>
              <c:idx val="5"/>
              <c:layout>
                <c:manualLayout>
                  <c:x val="-0.16591858887213623"/>
                  <c:y val="-0.126935096004602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58729891017099"/>
                      <c:h val="0.1362236809973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1B-4960-B2E8-1891CC0840C4}"/>
                </c:ext>
              </c:extLst>
            </c:dLbl>
            <c:dLbl>
              <c:idx val="6"/>
              <c:layout>
                <c:manualLayout>
                  <c:x val="1.838447321947909E-2"/>
                  <c:y val="-0.183258692979805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0238912277743"/>
                      <c:h val="0.1362236809973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1B-4960-B2E8-1891CC084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4A206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библиотеки</c:v>
                </c:pt>
                <c:pt idx="1">
                  <c:v>библиотеки СПБ</c:v>
                </c:pt>
                <c:pt idx="2">
                  <c:v>музеи</c:v>
                </c:pt>
                <c:pt idx="3">
                  <c:v>музеи СПБ</c:v>
                </c:pt>
                <c:pt idx="4">
                  <c:v>театры</c:v>
                </c:pt>
                <c:pt idx="5">
                  <c:v>театры СПБ</c:v>
                </c:pt>
                <c:pt idx="6">
                  <c:v>другие орг.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231</c:v>
                </c:pt>
                <c:pt idx="1">
                  <c:v>155</c:v>
                </c:pt>
                <c:pt idx="2">
                  <c:v>20</c:v>
                </c:pt>
                <c:pt idx="3">
                  <c:v>13</c:v>
                </c:pt>
                <c:pt idx="4">
                  <c:v>13</c:v>
                </c:pt>
                <c:pt idx="5">
                  <c:v>5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B-4960-B2E8-1891CC0840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7CE6-D047-4547-BA76-F6C8D9DC616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8B1EA-FF46-422D-8CBF-B8DBC05B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0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5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76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4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1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4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19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9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44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1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8B1EA-FF46-422D-8CBF-B8DBC05B00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7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5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9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9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9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2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1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7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A382-E762-4C3A-92CA-843018F33AA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D4326-0B1D-4AA3-A588-A8F4D7FE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7739" y="5176916"/>
            <a:ext cx="8245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4C216D"/>
                </a:solidFill>
              </a:rPr>
              <a:t>Международный фестиваль </a:t>
            </a:r>
          </a:p>
          <a:p>
            <a:r>
              <a:rPr lang="ru-RU" sz="4800" b="1" dirty="0" smtClean="0">
                <a:solidFill>
                  <a:srgbClr val="4C216D"/>
                </a:solidFill>
              </a:rPr>
              <a:t>«Эстафета доброты – 2022»</a:t>
            </a:r>
            <a:endParaRPr lang="ru-RU" sz="4800" b="1" dirty="0">
              <a:solidFill>
                <a:srgbClr val="4C2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77003" y="0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614864" y="322303"/>
            <a:ext cx="87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886" y="1065897"/>
            <a:ext cx="1155031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r"/>
            <a:r>
              <a:rPr lang="ru-RU" sz="3600" b="1" dirty="0" smtClean="0">
                <a:solidFill>
                  <a:srgbClr val="7030A0"/>
                </a:solidFill>
              </a:rPr>
              <a:t>Наиболее </a:t>
            </a:r>
            <a:r>
              <a:rPr lang="ru-RU" sz="3600" b="1" dirty="0">
                <a:solidFill>
                  <a:srgbClr val="7030A0"/>
                </a:solidFill>
              </a:rPr>
              <a:t>активные </a:t>
            </a:r>
            <a:r>
              <a:rPr lang="ru-RU" sz="3600" b="1" dirty="0" smtClean="0">
                <a:solidFill>
                  <a:srgbClr val="7030A0"/>
                </a:solidFill>
              </a:rPr>
              <a:t>организации регионов:</a:t>
            </a:r>
          </a:p>
          <a:p>
            <a:pPr algn="r"/>
            <a:endParaRPr lang="ru-RU" sz="2000" b="1" dirty="0">
              <a:solidFill>
                <a:srgbClr val="7030A0"/>
              </a:solidFill>
            </a:endParaRPr>
          </a:p>
          <a:p>
            <a:pPr lvl="0" algn="r"/>
            <a:r>
              <a:rPr lang="ru-RU" sz="3100" dirty="0">
                <a:solidFill>
                  <a:srgbClr val="4C216D"/>
                </a:solidFill>
              </a:rPr>
              <a:t>ГУК «Областная специальная библиотека для слепых» (г. Саратов</a:t>
            </a:r>
            <a:r>
              <a:rPr lang="ru-RU" sz="3100" dirty="0" smtClean="0">
                <a:solidFill>
                  <a:srgbClr val="4C216D"/>
                </a:solidFill>
              </a:rPr>
              <a:t>)- </a:t>
            </a:r>
            <a:r>
              <a:rPr lang="ru-RU" sz="3100" dirty="0">
                <a:solidFill>
                  <a:srgbClr val="4C216D"/>
                </a:solidFill>
              </a:rPr>
              <a:t>7 </a:t>
            </a:r>
            <a:r>
              <a:rPr lang="ru-RU" sz="3100" dirty="0" smtClean="0">
                <a:solidFill>
                  <a:srgbClr val="4C216D"/>
                </a:solidFill>
              </a:rPr>
              <a:t>мероприятий</a:t>
            </a:r>
          </a:p>
          <a:p>
            <a:pPr lvl="0" algn="r"/>
            <a:r>
              <a:rPr lang="ru-RU" sz="900" dirty="0" smtClean="0">
                <a:solidFill>
                  <a:srgbClr val="4C216D"/>
                </a:solidFill>
              </a:rPr>
              <a:t> </a:t>
            </a:r>
            <a:endParaRPr lang="ru-RU" sz="900" dirty="0">
              <a:solidFill>
                <a:srgbClr val="4C216D"/>
              </a:solidFill>
            </a:endParaRPr>
          </a:p>
          <a:p>
            <a:pPr lvl="0" algn="r"/>
            <a:r>
              <a:rPr lang="ru-RU" sz="3100" dirty="0">
                <a:solidFill>
                  <a:srgbClr val="4C216D"/>
                </a:solidFill>
              </a:rPr>
              <a:t>МБУК «Многофункциональный культурный центр» Алтайского </a:t>
            </a:r>
            <a:r>
              <a:rPr lang="ru-RU" sz="3100" dirty="0" smtClean="0">
                <a:solidFill>
                  <a:srgbClr val="4C216D"/>
                </a:solidFill>
              </a:rPr>
              <a:t>р-на </a:t>
            </a:r>
            <a:r>
              <a:rPr lang="ru-RU" sz="3100" dirty="0">
                <a:solidFill>
                  <a:srgbClr val="4C216D"/>
                </a:solidFill>
              </a:rPr>
              <a:t>Алтайского </a:t>
            </a:r>
            <a:r>
              <a:rPr lang="ru-RU" sz="3100" dirty="0" smtClean="0">
                <a:solidFill>
                  <a:srgbClr val="4C216D"/>
                </a:solidFill>
              </a:rPr>
              <a:t>края- </a:t>
            </a:r>
            <a:r>
              <a:rPr lang="ru-RU" sz="3100" dirty="0">
                <a:solidFill>
                  <a:srgbClr val="4C216D"/>
                </a:solidFill>
              </a:rPr>
              <a:t>5 мероприятий</a:t>
            </a:r>
            <a:r>
              <a:rPr lang="ru-RU" sz="3100" dirty="0" smtClean="0">
                <a:solidFill>
                  <a:srgbClr val="4C216D"/>
                </a:solidFill>
              </a:rPr>
              <a:t>;</a:t>
            </a:r>
          </a:p>
          <a:p>
            <a:pPr lvl="0" algn="r"/>
            <a:endParaRPr lang="ru-RU" sz="900" dirty="0">
              <a:solidFill>
                <a:srgbClr val="4C216D"/>
              </a:solidFill>
            </a:endParaRPr>
          </a:p>
          <a:p>
            <a:pPr lvl="0" algn="r"/>
            <a:r>
              <a:rPr lang="ru-RU" sz="3100" dirty="0">
                <a:solidFill>
                  <a:srgbClr val="4C216D"/>
                </a:solidFill>
              </a:rPr>
              <a:t>ГБУК «Самарская областная библиотека для слепых</a:t>
            </a:r>
            <a:r>
              <a:rPr lang="ru-RU" sz="3100" dirty="0" smtClean="0">
                <a:solidFill>
                  <a:srgbClr val="4C216D"/>
                </a:solidFill>
              </a:rPr>
              <a:t>»-</a:t>
            </a:r>
          </a:p>
          <a:p>
            <a:pPr lvl="0" algn="r"/>
            <a:r>
              <a:rPr lang="ru-RU" sz="3100" dirty="0" smtClean="0">
                <a:solidFill>
                  <a:srgbClr val="4C216D"/>
                </a:solidFill>
              </a:rPr>
              <a:t> </a:t>
            </a:r>
            <a:r>
              <a:rPr lang="ru-RU" sz="3100" dirty="0">
                <a:solidFill>
                  <a:srgbClr val="4C216D"/>
                </a:solidFill>
              </a:rPr>
              <a:t>5 мероприятий</a:t>
            </a:r>
          </a:p>
          <a:p>
            <a:pPr algn="r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77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-2944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614864" y="322303"/>
            <a:ext cx="87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9362" y="2666821"/>
            <a:ext cx="94038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r"/>
            <a:r>
              <a:rPr lang="ru-RU" sz="3600" b="1" dirty="0" smtClean="0">
                <a:solidFill>
                  <a:srgbClr val="7030A0"/>
                </a:solidFill>
              </a:rPr>
              <a:t>Наиболее </a:t>
            </a:r>
            <a:r>
              <a:rPr lang="ru-RU" sz="3600" b="1" dirty="0">
                <a:solidFill>
                  <a:srgbClr val="7030A0"/>
                </a:solidFill>
              </a:rPr>
              <a:t>активные </a:t>
            </a:r>
            <a:r>
              <a:rPr lang="ru-RU" sz="3600" b="1" dirty="0" smtClean="0">
                <a:solidFill>
                  <a:srgbClr val="7030A0"/>
                </a:solidFill>
              </a:rPr>
              <a:t>ЦБС Санкт-Петербурга: </a:t>
            </a:r>
          </a:p>
          <a:p>
            <a:endParaRPr lang="ru-RU" sz="3600" b="1" dirty="0">
              <a:solidFill>
                <a:srgbClr val="7030A0"/>
              </a:solidFill>
            </a:endParaRPr>
          </a:p>
          <a:p>
            <a:pPr lvl="0"/>
            <a:r>
              <a:rPr lang="ru-RU" sz="3600" dirty="0">
                <a:solidFill>
                  <a:srgbClr val="4C216D"/>
                </a:solidFill>
              </a:rPr>
              <a:t>СПб ГБУ «ЦБС Московского </a:t>
            </a:r>
            <a:r>
              <a:rPr lang="ru-RU" sz="3600" dirty="0" smtClean="0">
                <a:solidFill>
                  <a:srgbClr val="4C216D"/>
                </a:solidFill>
              </a:rPr>
              <a:t>района»- 100% (</a:t>
            </a:r>
            <a:r>
              <a:rPr lang="ru-RU" sz="3600" dirty="0" smtClean="0">
                <a:solidFill>
                  <a:srgbClr val="4C216D"/>
                </a:solidFill>
              </a:rPr>
              <a:t>10)</a:t>
            </a:r>
            <a:endParaRPr lang="ru-RU" sz="3600" dirty="0" smtClean="0">
              <a:solidFill>
                <a:srgbClr val="4C216D"/>
              </a:solidFill>
            </a:endParaRPr>
          </a:p>
          <a:p>
            <a:pPr lvl="0"/>
            <a:endParaRPr lang="ru-RU" sz="2000" dirty="0">
              <a:solidFill>
                <a:srgbClr val="4C216D"/>
              </a:solidFill>
            </a:endParaRPr>
          </a:p>
          <a:p>
            <a:pPr lvl="0"/>
            <a:r>
              <a:rPr lang="ru-RU" sz="3600" dirty="0">
                <a:solidFill>
                  <a:srgbClr val="4C216D"/>
                </a:solidFill>
              </a:rPr>
              <a:t>СПб ГБУК «ЦБС Кировского района</a:t>
            </a:r>
            <a:r>
              <a:rPr lang="ru-RU" sz="3600" dirty="0" smtClean="0">
                <a:solidFill>
                  <a:srgbClr val="4C216D"/>
                </a:solidFill>
              </a:rPr>
              <a:t>»- </a:t>
            </a:r>
            <a:r>
              <a:rPr lang="ru-RU" sz="3600" dirty="0">
                <a:solidFill>
                  <a:srgbClr val="4C216D"/>
                </a:solidFill>
              </a:rPr>
              <a:t>100% </a:t>
            </a:r>
            <a:r>
              <a:rPr lang="ru-RU" sz="3600" dirty="0" smtClean="0">
                <a:solidFill>
                  <a:srgbClr val="4C216D"/>
                </a:solidFill>
              </a:rPr>
              <a:t>(</a:t>
            </a:r>
            <a:r>
              <a:rPr lang="ru-RU" sz="3600" dirty="0" smtClean="0">
                <a:solidFill>
                  <a:srgbClr val="4C216D"/>
                </a:solidFill>
              </a:rPr>
              <a:t>12)</a:t>
            </a:r>
            <a:endParaRPr lang="ru-RU" sz="3600" dirty="0">
              <a:solidFill>
                <a:srgbClr val="4C216D"/>
              </a:solidFill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02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614864" y="322303"/>
            <a:ext cx="87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0488" y="2090407"/>
            <a:ext cx="101450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r"/>
            <a:r>
              <a:rPr lang="ru-RU" sz="3600" b="1" dirty="0" smtClean="0">
                <a:solidFill>
                  <a:srgbClr val="7030A0"/>
                </a:solidFill>
              </a:rPr>
              <a:t>Самая активная библиотека:</a:t>
            </a:r>
          </a:p>
          <a:p>
            <a:pPr algn="r"/>
            <a:endParaRPr lang="ru-RU" sz="1600" b="1" dirty="0" smtClean="0">
              <a:solidFill>
                <a:srgbClr val="7030A0"/>
              </a:solidFill>
            </a:endParaRPr>
          </a:p>
          <a:p>
            <a:pPr lvl="0" algn="r"/>
            <a:r>
              <a:rPr lang="ru-RU" sz="3600" dirty="0" smtClean="0">
                <a:solidFill>
                  <a:srgbClr val="4C216D"/>
                </a:solidFill>
              </a:rPr>
              <a:t>Библиотека №4 </a:t>
            </a:r>
          </a:p>
          <a:p>
            <a:pPr lvl="0" algn="r"/>
            <a:r>
              <a:rPr lang="ru-RU" sz="3600" dirty="0" smtClean="0">
                <a:solidFill>
                  <a:srgbClr val="4C216D"/>
                </a:solidFill>
              </a:rPr>
              <a:t>(Библиотечно-культурный комплекс)</a:t>
            </a:r>
          </a:p>
          <a:p>
            <a:pPr lvl="0" algn="r"/>
            <a:r>
              <a:rPr lang="ru-RU" sz="3600" dirty="0" smtClean="0">
                <a:solidFill>
                  <a:srgbClr val="4C216D"/>
                </a:solidFill>
              </a:rPr>
              <a:t> им. А.В. Молчанова </a:t>
            </a:r>
          </a:p>
          <a:p>
            <a:pPr lvl="0" algn="r"/>
            <a:r>
              <a:rPr lang="ru-RU" sz="3600" dirty="0" smtClean="0">
                <a:solidFill>
                  <a:srgbClr val="4C216D"/>
                </a:solidFill>
              </a:rPr>
              <a:t>СПб ГБУК «ЦБС Кировского района»- </a:t>
            </a:r>
          </a:p>
          <a:p>
            <a:pPr lvl="0" algn="r"/>
            <a:r>
              <a:rPr lang="ru-RU" sz="3600" dirty="0" smtClean="0">
                <a:solidFill>
                  <a:srgbClr val="4C216D"/>
                </a:solidFill>
              </a:rPr>
              <a:t>15 мероприятий</a:t>
            </a:r>
          </a:p>
          <a:p>
            <a:r>
              <a:rPr lang="ru-RU" sz="3600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62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77003" y="0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614864" y="322303"/>
            <a:ext cx="87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2210" y="2532787"/>
            <a:ext cx="103535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rgbClr val="7030A0"/>
                </a:solidFill>
              </a:rPr>
              <a:t>Самый активный музей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  <a:p>
            <a:pPr lvl="0" algn="r"/>
            <a:r>
              <a:rPr lang="ru-RU" sz="3600" dirty="0" smtClean="0">
                <a:solidFill>
                  <a:srgbClr val="4A206A"/>
                </a:solidFill>
              </a:rPr>
              <a:t>Музей железных дорог России- </a:t>
            </a:r>
          </a:p>
          <a:p>
            <a:pPr lvl="0" algn="r"/>
            <a:r>
              <a:rPr lang="ru-RU" sz="3600" dirty="0" smtClean="0">
                <a:solidFill>
                  <a:srgbClr val="4A206A"/>
                </a:solidFill>
              </a:rPr>
              <a:t>структурное подразделение Октябрьской ЖД-</a:t>
            </a:r>
          </a:p>
          <a:p>
            <a:pPr lvl="0" algn="r"/>
            <a:r>
              <a:rPr lang="ru-RU" sz="3600" dirty="0" smtClean="0">
                <a:solidFill>
                  <a:srgbClr val="4A206A"/>
                </a:solidFill>
              </a:rPr>
              <a:t> филиал ОАО «РЖД» -</a:t>
            </a:r>
          </a:p>
          <a:p>
            <a:pPr lvl="0" algn="r"/>
            <a:r>
              <a:rPr lang="ru-RU" sz="3600" dirty="0" smtClean="0">
                <a:solidFill>
                  <a:srgbClr val="4A206A"/>
                </a:solidFill>
              </a:rPr>
              <a:t> 8 сеансов</a:t>
            </a:r>
          </a:p>
          <a:p>
            <a:pPr algn="r"/>
            <a:r>
              <a:rPr lang="ru-RU" dirty="0" smtClean="0"/>
              <a:t> </a:t>
            </a:r>
          </a:p>
          <a:p>
            <a:pPr algn="r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97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70898" y="5563402"/>
            <a:ext cx="672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58267E"/>
                </a:solidFill>
              </a:rPr>
              <a:t>Благодарим за участие!</a:t>
            </a:r>
          </a:p>
        </p:txBody>
      </p:sp>
    </p:spTree>
    <p:extLst>
      <p:ext uri="{BB962C8B-B14F-4D97-AF65-F5344CB8AC3E}">
        <p14:creationId xmlns:p14="http://schemas.microsoft.com/office/powerpoint/2010/main" val="16716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435194" y="394437"/>
            <a:ext cx="9054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3287547"/>
            <a:ext cx="6096000" cy="2766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4A206A"/>
                </a:solidFill>
              </a:rPr>
              <a:t>Российская Федерация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4A206A"/>
                </a:solidFill>
              </a:rPr>
              <a:t>Республика Беларусь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4A206A"/>
                </a:solidFill>
              </a:rPr>
              <a:t>Республика Казахстан </a:t>
            </a:r>
            <a:endParaRPr lang="ru-RU" sz="4000" b="1" dirty="0">
              <a:solidFill>
                <a:srgbClr val="4A206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93782" y="2170806"/>
            <a:ext cx="390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01 - 07 </a:t>
            </a:r>
            <a:r>
              <a:rPr lang="ru-RU" sz="3600" dirty="0">
                <a:solidFill>
                  <a:srgbClr val="7030A0"/>
                </a:solidFill>
              </a:rPr>
              <a:t>декабря</a:t>
            </a:r>
          </a:p>
        </p:txBody>
      </p:sp>
    </p:spTree>
    <p:extLst>
      <p:ext uri="{BB962C8B-B14F-4D97-AF65-F5344CB8AC3E}">
        <p14:creationId xmlns:p14="http://schemas.microsoft.com/office/powerpoint/2010/main" val="4109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290814" y="446106"/>
            <a:ext cx="9015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0575" y="2338762"/>
            <a:ext cx="83868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r"/>
            <a:r>
              <a:rPr lang="ru-RU" sz="3600" dirty="0" smtClean="0">
                <a:solidFill>
                  <a:srgbClr val="7030A0"/>
                </a:solidFill>
              </a:rPr>
              <a:t>Наиболее активные:</a:t>
            </a:r>
          </a:p>
          <a:p>
            <a:pPr algn="r"/>
            <a:endParaRPr lang="ru-RU" sz="1200" dirty="0">
              <a:solidFill>
                <a:srgbClr val="7030A0"/>
              </a:solidFill>
            </a:endParaRPr>
          </a:p>
          <a:p>
            <a:pPr lvl="0" algn="r">
              <a:lnSpc>
                <a:spcPct val="150000"/>
              </a:lnSpc>
            </a:pPr>
            <a:r>
              <a:rPr lang="ru-RU" sz="3600" dirty="0">
                <a:solidFill>
                  <a:srgbClr val="4C216D"/>
                </a:solidFill>
              </a:rPr>
              <a:t>Ставропольский </a:t>
            </a:r>
            <a:r>
              <a:rPr lang="ru-RU" sz="3600" dirty="0" smtClean="0">
                <a:solidFill>
                  <a:srgbClr val="4C216D"/>
                </a:solidFill>
              </a:rPr>
              <a:t>край- 34 учреждения</a:t>
            </a:r>
            <a:endParaRPr lang="ru-RU" sz="3600" dirty="0">
              <a:solidFill>
                <a:srgbClr val="4C216D"/>
              </a:solidFill>
            </a:endParaRPr>
          </a:p>
          <a:p>
            <a:pPr lvl="0" algn="r">
              <a:lnSpc>
                <a:spcPct val="150000"/>
              </a:lnSpc>
            </a:pPr>
            <a:r>
              <a:rPr lang="ru-RU" sz="3600" dirty="0">
                <a:solidFill>
                  <a:srgbClr val="4C216D"/>
                </a:solidFill>
              </a:rPr>
              <a:t>Мурманская </a:t>
            </a:r>
            <a:r>
              <a:rPr lang="ru-RU" sz="3600" dirty="0" smtClean="0">
                <a:solidFill>
                  <a:srgbClr val="4C216D"/>
                </a:solidFill>
              </a:rPr>
              <a:t>область- 20 учреждений</a:t>
            </a:r>
            <a:endParaRPr lang="ru-RU" sz="3600" dirty="0">
              <a:solidFill>
                <a:srgbClr val="4C216D"/>
              </a:solidFill>
            </a:endParaRPr>
          </a:p>
          <a:p>
            <a:pPr lvl="0" algn="r">
              <a:lnSpc>
                <a:spcPct val="150000"/>
              </a:lnSpc>
            </a:pPr>
            <a:r>
              <a:rPr lang="ru-RU" sz="3600" dirty="0">
                <a:solidFill>
                  <a:srgbClr val="4C216D"/>
                </a:solidFill>
              </a:rPr>
              <a:t>Томская </a:t>
            </a:r>
            <a:r>
              <a:rPr lang="ru-RU" sz="3600" dirty="0" smtClean="0">
                <a:solidFill>
                  <a:srgbClr val="4C216D"/>
                </a:solidFill>
              </a:rPr>
              <a:t>область- 19 учреждений</a:t>
            </a:r>
            <a:endParaRPr lang="ru-RU" sz="3600" dirty="0">
              <a:solidFill>
                <a:srgbClr val="4C216D"/>
              </a:solidFill>
            </a:endParaRPr>
          </a:p>
          <a:p>
            <a:r>
              <a:rPr lang="ru-RU" dirty="0">
                <a:solidFill>
                  <a:srgbClr val="4C216D"/>
                </a:solidFill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0720" y="2107932"/>
            <a:ext cx="421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Регионы России - 55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-2944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505777" y="500514"/>
            <a:ext cx="9304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0546" y="4074355"/>
            <a:ext cx="4754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4A206A"/>
                </a:solidFill>
              </a:rPr>
              <a:t>Учреждений - 330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4A206A"/>
                </a:solidFill>
              </a:rPr>
              <a:t>Мероприятий - 501 </a:t>
            </a:r>
            <a:endParaRPr lang="ru-RU" sz="4000" b="1" dirty="0">
              <a:solidFill>
                <a:srgbClr val="4A206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1123" y="2196750"/>
            <a:ext cx="390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01 - 07 </a:t>
            </a:r>
            <a:r>
              <a:rPr lang="ru-RU" sz="3600" dirty="0">
                <a:solidFill>
                  <a:srgbClr val="7030A0"/>
                </a:solidFill>
              </a:rPr>
              <a:t>декабря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83670"/>
              </p:ext>
            </p:extLst>
          </p:nvPr>
        </p:nvGraphicFramePr>
        <p:xfrm>
          <a:off x="9768525" y="3669630"/>
          <a:ext cx="2330432" cy="30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Точечный рисунок" r:id="rId4" imgW="6180952" imgH="8276190" progId="PBrush">
                  <p:embed/>
                </p:oleObj>
              </mc:Choice>
              <mc:Fallback>
                <p:oleObj name="Точечный рисунок" r:id="rId4" imgW="6180952" imgH="8276190" progId="PBrush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8525" y="3669630"/>
                        <a:ext cx="2330432" cy="3090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9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-2944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961373" y="433343"/>
            <a:ext cx="87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4379" y="3722011"/>
            <a:ext cx="5348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A206A"/>
                </a:solidFill>
              </a:rPr>
              <a:t>Библиотеки - 247</a:t>
            </a:r>
          </a:p>
          <a:p>
            <a:r>
              <a:rPr lang="ru-RU" sz="3600" dirty="0" smtClean="0">
                <a:solidFill>
                  <a:srgbClr val="4A206A"/>
                </a:solidFill>
              </a:rPr>
              <a:t>Музеи - 32</a:t>
            </a:r>
          </a:p>
          <a:p>
            <a:r>
              <a:rPr lang="ru-RU" sz="3600" dirty="0" smtClean="0">
                <a:solidFill>
                  <a:srgbClr val="4A206A"/>
                </a:solidFill>
              </a:rPr>
              <a:t>Театры - 12</a:t>
            </a:r>
          </a:p>
          <a:p>
            <a:r>
              <a:rPr lang="ru-RU" sz="3600" dirty="0" smtClean="0">
                <a:solidFill>
                  <a:srgbClr val="4A206A"/>
                </a:solidFill>
              </a:rPr>
              <a:t>Другие организации - 39</a:t>
            </a:r>
            <a:endParaRPr lang="ru-RU" sz="3600" b="1" dirty="0">
              <a:solidFill>
                <a:srgbClr val="4A206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1242" y="2385453"/>
            <a:ext cx="4357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Учреждений- 330</a:t>
            </a:r>
            <a:endParaRPr lang="ru-RU" sz="4000" dirty="0">
              <a:solidFill>
                <a:srgbClr val="7030A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0592522"/>
              </p:ext>
            </p:extLst>
          </p:nvPr>
        </p:nvGraphicFramePr>
        <p:xfrm>
          <a:off x="0" y="1756782"/>
          <a:ext cx="6362298" cy="457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50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571549" y="458826"/>
            <a:ext cx="87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20010" y="4302552"/>
            <a:ext cx="4742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A206A"/>
                </a:solidFill>
              </a:rPr>
              <a:t>Библиотеки СПБ - 95</a:t>
            </a:r>
          </a:p>
          <a:p>
            <a:r>
              <a:rPr lang="ru-RU" sz="3600" dirty="0" smtClean="0">
                <a:solidFill>
                  <a:srgbClr val="4A206A"/>
                </a:solidFill>
              </a:rPr>
              <a:t>Музеи СПБ - 14</a:t>
            </a:r>
          </a:p>
          <a:p>
            <a:r>
              <a:rPr lang="ru-RU" sz="3600" dirty="0" smtClean="0">
                <a:solidFill>
                  <a:srgbClr val="4A206A"/>
                </a:solidFill>
              </a:rPr>
              <a:t>Театры СПБ - 5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1287" y="2145915"/>
            <a:ext cx="5839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Учреждений - 330,</a:t>
            </a:r>
          </a:p>
          <a:p>
            <a:r>
              <a:rPr lang="ru-RU" sz="3600" dirty="0">
                <a:solidFill>
                  <a:srgbClr val="7030A0"/>
                </a:solidFill>
              </a:rPr>
              <a:t>и</a:t>
            </a:r>
            <a:r>
              <a:rPr lang="ru-RU" sz="3600" dirty="0" smtClean="0">
                <a:solidFill>
                  <a:srgbClr val="7030A0"/>
                </a:solidFill>
              </a:rPr>
              <a:t>з Санкт-Петербурга - 114 </a:t>
            </a: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76768750"/>
              </p:ext>
            </p:extLst>
          </p:nvPr>
        </p:nvGraphicFramePr>
        <p:xfrm>
          <a:off x="0" y="1912615"/>
          <a:ext cx="6370321" cy="437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31207" y="2297790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A206A"/>
                </a:solidFill>
              </a:rPr>
              <a:t>34%</a:t>
            </a:r>
            <a:endParaRPr lang="ru-RU" sz="3200" dirty="0">
              <a:solidFill>
                <a:srgbClr val="4A20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-2944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614864" y="322303"/>
            <a:ext cx="87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9358" y="4846815"/>
            <a:ext cx="375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58267E"/>
                </a:solidFill>
              </a:rPr>
              <a:t>Мероприятия</a:t>
            </a:r>
          </a:p>
          <a:p>
            <a:r>
              <a:rPr lang="ru-RU" sz="3600" dirty="0" smtClean="0">
                <a:solidFill>
                  <a:srgbClr val="58267E"/>
                </a:solidFill>
              </a:rPr>
              <a:t>Всего - 501 </a:t>
            </a:r>
            <a:endParaRPr lang="ru-RU" sz="3600" dirty="0">
              <a:solidFill>
                <a:srgbClr val="58267E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25055593"/>
              </p:ext>
            </p:extLst>
          </p:nvPr>
        </p:nvGraphicFramePr>
        <p:xfrm>
          <a:off x="4908885" y="1857550"/>
          <a:ext cx="4629752" cy="277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22547876"/>
              </p:ext>
            </p:extLst>
          </p:nvPr>
        </p:nvGraphicFramePr>
        <p:xfrm>
          <a:off x="7437656" y="3429000"/>
          <a:ext cx="4721726" cy="297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01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614864" y="322303"/>
            <a:ext cx="87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0111" y="4800122"/>
            <a:ext cx="375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58267E"/>
                </a:solidFill>
              </a:rPr>
              <a:t>Мероприятия</a:t>
            </a:r>
          </a:p>
          <a:p>
            <a:r>
              <a:rPr lang="ru-RU" sz="3600" dirty="0" smtClean="0">
                <a:solidFill>
                  <a:srgbClr val="58267E"/>
                </a:solidFill>
              </a:rPr>
              <a:t>Всего - 501 </a:t>
            </a:r>
            <a:endParaRPr lang="ru-RU" sz="3600" dirty="0">
              <a:solidFill>
                <a:srgbClr val="58267E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26366610"/>
              </p:ext>
            </p:extLst>
          </p:nvPr>
        </p:nvGraphicFramePr>
        <p:xfrm>
          <a:off x="4881078" y="1751620"/>
          <a:ext cx="7185794" cy="458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40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0289406" cy="6860944"/>
          </a:xfrm>
        </p:spPr>
      </p:pic>
      <p:sp>
        <p:nvSpPr>
          <p:cNvPr id="6" name="TextBox 5"/>
          <p:cNvSpPr txBox="1"/>
          <p:nvPr/>
        </p:nvSpPr>
        <p:spPr>
          <a:xfrm>
            <a:off x="2614864" y="322303"/>
            <a:ext cx="87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Международный фестиваль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		 «Эстафета доброты – 2022»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59691571"/>
              </p:ext>
            </p:extLst>
          </p:nvPr>
        </p:nvGraphicFramePr>
        <p:xfrm>
          <a:off x="5909912" y="1645742"/>
          <a:ext cx="6474594" cy="483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80110" y="4788959"/>
            <a:ext cx="3753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58267E"/>
                </a:solidFill>
              </a:rPr>
              <a:t>Мероприятия</a:t>
            </a:r>
          </a:p>
          <a:p>
            <a:r>
              <a:rPr lang="ru-RU" sz="3600" dirty="0" smtClean="0">
                <a:solidFill>
                  <a:srgbClr val="58267E"/>
                </a:solidFill>
              </a:rPr>
              <a:t>Всего - 501 </a:t>
            </a:r>
            <a:endParaRPr lang="ru-RU" sz="3600" dirty="0">
              <a:solidFill>
                <a:srgbClr val="5826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416</Words>
  <Application>Microsoft Office PowerPoint</Application>
  <PresentationFormat>Широкоэкранный</PresentationFormat>
  <Paragraphs>121</Paragraphs>
  <Slides>14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Квочкина О.И.</dc:creator>
  <cp:lastModifiedBy>Квочкина О.И.</cp:lastModifiedBy>
  <cp:revision>151</cp:revision>
  <dcterms:created xsi:type="dcterms:W3CDTF">2022-11-29T11:17:27Z</dcterms:created>
  <dcterms:modified xsi:type="dcterms:W3CDTF">2022-12-08T10:17:40Z</dcterms:modified>
</cp:coreProperties>
</file>